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852" r:id="rId1"/>
  </p:sldMasterIdLst>
  <p:notesMasterIdLst>
    <p:notesMasterId r:id="rId40"/>
  </p:notesMasterIdLst>
  <p:sldIdLst>
    <p:sldId id="256" r:id="rId2"/>
    <p:sldId id="277" r:id="rId3"/>
    <p:sldId id="278" r:id="rId4"/>
    <p:sldId id="280" r:id="rId5"/>
    <p:sldId id="259" r:id="rId6"/>
    <p:sldId id="276" r:id="rId7"/>
    <p:sldId id="282" r:id="rId8"/>
    <p:sldId id="306" r:id="rId9"/>
    <p:sldId id="283" r:id="rId10"/>
    <p:sldId id="289" r:id="rId11"/>
    <p:sldId id="310" r:id="rId12"/>
    <p:sldId id="311" r:id="rId13"/>
    <p:sldId id="314" r:id="rId14"/>
    <p:sldId id="304" r:id="rId15"/>
    <p:sldId id="307" r:id="rId16"/>
    <p:sldId id="286" r:id="rId17"/>
    <p:sldId id="258" r:id="rId18"/>
    <p:sldId id="312" r:id="rId19"/>
    <p:sldId id="313" r:id="rId20"/>
    <p:sldId id="308" r:id="rId21"/>
    <p:sldId id="287" r:id="rId22"/>
    <p:sldId id="319" r:id="rId23"/>
    <p:sldId id="320" r:id="rId24"/>
    <p:sldId id="296" r:id="rId25"/>
    <p:sldId id="290" r:id="rId26"/>
    <p:sldId id="318" r:id="rId27"/>
    <p:sldId id="315" r:id="rId28"/>
    <p:sldId id="293" r:id="rId29"/>
    <p:sldId id="316" r:id="rId30"/>
    <p:sldId id="317" r:id="rId31"/>
    <p:sldId id="321" r:id="rId32"/>
    <p:sldId id="309" r:id="rId33"/>
    <p:sldId id="288" r:id="rId34"/>
    <p:sldId id="295" r:id="rId35"/>
    <p:sldId id="301" r:id="rId36"/>
    <p:sldId id="275" r:id="rId37"/>
    <p:sldId id="279" r:id="rId38"/>
    <p:sldId id="298"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8F00"/>
    <a:srgbClr val="009193"/>
    <a:srgbClr val="FFC2C6"/>
    <a:srgbClr val="D34817"/>
    <a:srgbClr val="00CD99"/>
    <a:srgbClr val="FF5050"/>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主题样式 1 - 个性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551"/>
    <p:restoredTop sz="92091"/>
  </p:normalViewPr>
  <p:slideViewPr>
    <p:cSldViewPr snapToGrid="0" snapToObjects="1">
      <p:cViewPr>
        <p:scale>
          <a:sx n="65" d="100"/>
          <a:sy n="65" d="100"/>
        </p:scale>
        <p:origin x="648" y="648"/>
      </p:cViewPr>
      <p:guideLst>
        <p:guide orient="horz" pos="2160"/>
        <p:guide pos="2880"/>
      </p:guideLst>
    </p:cSldViewPr>
  </p:slideViewPr>
  <p:outlineViewPr>
    <p:cViewPr>
      <p:scale>
        <a:sx n="33" d="100"/>
        <a:sy n="33" d="100"/>
      </p:scale>
      <p:origin x="0" y="-1408"/>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tufeifei/Downloads/survey/icse12/topn.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Users/tufeifei/Downloads/survey/ase11/ase11/ase11-fig-perf/ase.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Users/tufeifei/Downloads/survey/ase11/ase11/ase11-fig-perf/as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3637508492076"/>
          <c:y val="0.0278087102975089"/>
          <c:w val="0.821164684388762"/>
          <c:h val="0.848419184400061"/>
        </c:manualLayout>
      </c:layout>
      <c:lineChart>
        <c:grouping val="standard"/>
        <c:varyColors val="0"/>
        <c:ser>
          <c:idx val="0"/>
          <c:order val="0"/>
          <c:tx>
            <c:strRef>
              <c:f>工作表1!$A$1</c:f>
              <c:strCache>
                <c:ptCount val="1"/>
                <c:pt idx="0">
                  <c:v>leaked</c:v>
                </c:pt>
              </c:strCache>
            </c:strRef>
          </c:tx>
          <c:spPr>
            <a:ln w="28575" cap="rnd">
              <a:solidFill>
                <a:srgbClr val="0070C0"/>
              </a:solidFill>
              <a:round/>
            </a:ln>
            <a:effectLst/>
          </c:spPr>
          <c:marker>
            <c:symbol val="triangle"/>
            <c:size val="2"/>
            <c:spPr>
              <a:solidFill>
                <a:srgbClr val="0070C0"/>
              </a:solidFill>
              <a:ln w="9525">
                <a:solidFill>
                  <a:srgbClr val="0070C0"/>
                </a:solidFill>
              </a:ln>
              <a:effectLst/>
            </c:spPr>
          </c:marker>
          <c:val>
            <c:numRef>
              <c:f>工作表1!$A$2:$A$21</c:f>
              <c:numCache>
                <c:formatCode>General</c:formatCode>
                <c:ptCount val="20"/>
                <c:pt idx="0">
                  <c:v>0.253934942288</c:v>
                </c:pt>
                <c:pt idx="1">
                  <c:v>0.345225603358</c:v>
                </c:pt>
                <c:pt idx="2">
                  <c:v>0.393494228751</c:v>
                </c:pt>
                <c:pt idx="3">
                  <c:v>0.420776495278</c:v>
                </c:pt>
                <c:pt idx="4">
                  <c:v>0.440713536201</c:v>
                </c:pt>
                <c:pt idx="5">
                  <c:v>0.471143756558</c:v>
                </c:pt>
                <c:pt idx="6">
                  <c:v>0.496327387198</c:v>
                </c:pt>
                <c:pt idx="7">
                  <c:v>0.516264428122</c:v>
                </c:pt>
                <c:pt idx="8">
                  <c:v>0.535152151102</c:v>
                </c:pt>
                <c:pt idx="9">
                  <c:v>0.547743966422</c:v>
                </c:pt>
                <c:pt idx="10">
                  <c:v>0.568730325289</c:v>
                </c:pt>
                <c:pt idx="11">
                  <c:v>0.579223504722</c:v>
                </c:pt>
                <c:pt idx="12">
                  <c:v>0.589716684155</c:v>
                </c:pt>
                <c:pt idx="13">
                  <c:v>0.599160545645</c:v>
                </c:pt>
                <c:pt idx="14">
                  <c:v>0.607555089192</c:v>
                </c:pt>
                <c:pt idx="15">
                  <c:v>0.613850996852</c:v>
                </c:pt>
                <c:pt idx="16">
                  <c:v>0.622245540399</c:v>
                </c:pt>
                <c:pt idx="17">
                  <c:v>0.625393494229</c:v>
                </c:pt>
                <c:pt idx="18">
                  <c:v>0.633788037775</c:v>
                </c:pt>
                <c:pt idx="19">
                  <c:v>0.635886673662</c:v>
                </c:pt>
              </c:numCache>
            </c:numRef>
          </c:val>
          <c:smooth val="0"/>
          <c:extLst xmlns:c16r2="http://schemas.microsoft.com/office/drawing/2015/06/chart">
            <c:ext xmlns:c16="http://schemas.microsoft.com/office/drawing/2014/chart" uri="{C3380CC4-5D6E-409C-BE32-E72D297353CC}">
              <c16:uniqueId val="{00000000-367C-46EF-959D-0A2F896DC5C1}"/>
            </c:ext>
          </c:extLst>
        </c:ser>
        <c:ser>
          <c:idx val="1"/>
          <c:order val="1"/>
          <c:tx>
            <c:strRef>
              <c:f>工作表1!$B$1</c:f>
              <c:strCache>
                <c:ptCount val="1"/>
                <c:pt idx="0">
                  <c:v>non-leaked</c:v>
                </c:pt>
              </c:strCache>
            </c:strRef>
          </c:tx>
          <c:spPr>
            <a:ln w="28575" cap="rnd">
              <a:solidFill>
                <a:schemeClr val="accent2"/>
              </a:solidFill>
              <a:round/>
            </a:ln>
            <a:effectLst/>
          </c:spPr>
          <c:marker>
            <c:symbol val="square"/>
            <c:size val="2"/>
            <c:spPr>
              <a:solidFill>
                <a:schemeClr val="accent2"/>
              </a:solidFill>
              <a:ln w="9525">
                <a:solidFill>
                  <a:schemeClr val="accent2"/>
                </a:solidFill>
              </a:ln>
              <a:effectLst/>
            </c:spPr>
          </c:marker>
          <c:val>
            <c:numRef>
              <c:f>工作表1!$B$2:$B$21</c:f>
              <c:numCache>
                <c:formatCode>General</c:formatCode>
                <c:ptCount val="20"/>
                <c:pt idx="0">
                  <c:v>0.235294117647</c:v>
                </c:pt>
                <c:pt idx="1">
                  <c:v>0.319327731092</c:v>
                </c:pt>
                <c:pt idx="2">
                  <c:v>0.375</c:v>
                </c:pt>
                <c:pt idx="3">
                  <c:v>0.404411764706</c:v>
                </c:pt>
                <c:pt idx="4">
                  <c:v>0.427521008403</c:v>
                </c:pt>
                <c:pt idx="5">
                  <c:v>0.450630252101</c:v>
                </c:pt>
                <c:pt idx="6">
                  <c:v>0.473739495798</c:v>
                </c:pt>
                <c:pt idx="7">
                  <c:v>0.49474789916</c:v>
                </c:pt>
                <c:pt idx="8">
                  <c:v>0.517857142857</c:v>
                </c:pt>
                <c:pt idx="9">
                  <c:v>0.530462184874</c:v>
                </c:pt>
                <c:pt idx="10">
                  <c:v>0.550420168067</c:v>
                </c:pt>
                <c:pt idx="11">
                  <c:v>0.563025210084</c:v>
                </c:pt>
                <c:pt idx="12">
                  <c:v>0.574579831933</c:v>
                </c:pt>
                <c:pt idx="13">
                  <c:v>0.586134453782</c:v>
                </c:pt>
                <c:pt idx="14">
                  <c:v>0.588235294118</c:v>
                </c:pt>
                <c:pt idx="15">
                  <c:v>0.593487394958</c:v>
                </c:pt>
                <c:pt idx="16">
                  <c:v>0.59768907563</c:v>
                </c:pt>
                <c:pt idx="17">
                  <c:v>0.602941176471</c:v>
                </c:pt>
                <c:pt idx="18">
                  <c:v>0.609243697479</c:v>
                </c:pt>
                <c:pt idx="19">
                  <c:v>0.611344537815</c:v>
                </c:pt>
              </c:numCache>
            </c:numRef>
          </c:val>
          <c:smooth val="0"/>
          <c:extLst xmlns:c16r2="http://schemas.microsoft.com/office/drawing/2015/06/chart">
            <c:ext xmlns:c16="http://schemas.microsoft.com/office/drawing/2014/chart" uri="{C3380CC4-5D6E-409C-BE32-E72D297353CC}">
              <c16:uniqueId val="{00000001-367C-46EF-959D-0A2F896DC5C1}"/>
            </c:ext>
          </c:extLst>
        </c:ser>
        <c:dLbls>
          <c:showLegendKey val="0"/>
          <c:showVal val="0"/>
          <c:showCatName val="0"/>
          <c:showSerName val="0"/>
          <c:showPercent val="0"/>
          <c:showBubbleSize val="0"/>
        </c:dLbls>
        <c:marker val="1"/>
        <c:smooth val="0"/>
        <c:axId val="-1162905040"/>
        <c:axId val="-1163849296"/>
      </c:lineChart>
      <c:catAx>
        <c:axId val="-1162905040"/>
        <c:scaling>
          <c:orientation val="minMax"/>
        </c:scaling>
        <c:delete val="1"/>
        <c:axPos val="b"/>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2000" b="0" i="0" u="none" strike="noStrike" kern="1200" baseline="0">
                    <a:solidFill>
                      <a:prstClr val="black">
                        <a:lumMod val="65000"/>
                        <a:lumOff val="35000"/>
                      </a:prstClr>
                    </a:solidFill>
                    <a:latin typeface="+mn-lt"/>
                    <a:ea typeface="+mn-ea"/>
                    <a:cs typeface="+mn-cs"/>
                  </a:defRPr>
                </a:pPr>
                <a:r>
                  <a:rPr lang="en-US" altLang="zh-CN" sz="2000" baseline="0" smtClean="0"/>
                  <a:t>k</a:t>
                </a:r>
                <a:r>
                  <a:rPr lang="en-US" altLang="zh-CN" sz="1800" smtClean="0">
                    <a:effectLst/>
                  </a:rPr>
                  <a:t>: size of the retrieved top-k list </a:t>
                </a:r>
                <a:endParaRPr lang="en-US" altLang="zh-CN" sz="2000" smtClean="0"/>
              </a:p>
            </c:rich>
          </c:tx>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2000" b="0" i="0" u="none" strike="noStrike" kern="1200" baseline="0">
                  <a:solidFill>
                    <a:prstClr val="black">
                      <a:lumMod val="65000"/>
                      <a:lumOff val="35000"/>
                    </a:prstClr>
                  </a:solidFill>
                  <a:latin typeface="+mn-lt"/>
                  <a:ea typeface="+mn-ea"/>
                  <a:cs typeface="+mn-cs"/>
                </a:defRPr>
              </a:pPr>
              <a:endParaRPr lang="zh-CN"/>
            </a:p>
          </c:txPr>
        </c:title>
        <c:majorTickMark val="none"/>
        <c:minorTickMark val="none"/>
        <c:tickLblPos val="nextTo"/>
        <c:crossAx val="-1163849296"/>
        <c:crosses val="autoZero"/>
        <c:auto val="1"/>
        <c:lblAlgn val="ctr"/>
        <c:lblOffset val="100"/>
        <c:tickMarkSkip val="1"/>
        <c:noMultiLvlLbl val="0"/>
      </c:catAx>
      <c:valAx>
        <c:axId val="-1163849296"/>
        <c:scaling>
          <c:orientation val="minMax"/>
          <c:min val="0.2"/>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ltLang="zh-CN" sz="2000" baseline="0" dirty="0" smtClean="0"/>
                  <a:t>Recall</a:t>
                </a:r>
                <a:endParaRPr lang="en-US" altLang="zh-CN" sz="2000" baseline="0" dirty="0"/>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crossAx val="-1162905040"/>
        <c:crosses val="autoZero"/>
        <c:crossBetween val="between"/>
      </c:valAx>
      <c:spPr>
        <a:noFill/>
        <a:ln>
          <a:noFill/>
        </a:ln>
        <a:effectLst/>
      </c:spPr>
    </c:plotArea>
    <c:legend>
      <c:legendPos val="r"/>
      <c:legendEntry>
        <c:idx val="0"/>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legendEntry>
      <c:layout>
        <c:manualLayout>
          <c:xMode val="edge"/>
          <c:yMode val="edge"/>
          <c:x val="0.494460152987203"/>
          <c:y val="0.400969365735325"/>
          <c:w val="0.465774710610005"/>
          <c:h val="0.43801613455144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no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3637508492076"/>
          <c:y val="0.0278087102975089"/>
          <c:w val="0.821164684388762"/>
          <c:h val="0.848419184400061"/>
        </c:manualLayout>
      </c:layout>
      <c:lineChart>
        <c:grouping val="standard"/>
        <c:varyColors val="0"/>
        <c:ser>
          <c:idx val="0"/>
          <c:order val="0"/>
          <c:tx>
            <c:strRef>
              <c:f>eclipse!$B$1</c:f>
              <c:strCache>
                <c:ptCount val="1"/>
                <c:pt idx="0">
                  <c:v>leaked</c:v>
                </c:pt>
              </c:strCache>
            </c:strRef>
          </c:tx>
          <c:spPr>
            <a:ln w="28575" cap="rnd">
              <a:solidFill>
                <a:srgbClr val="0070C0"/>
              </a:solidFill>
              <a:round/>
            </a:ln>
            <a:effectLst/>
          </c:spPr>
          <c:marker>
            <c:symbol val="triangle"/>
            <c:size val="2"/>
            <c:spPr>
              <a:solidFill>
                <a:srgbClr val="0070C0"/>
              </a:solidFill>
              <a:ln w="9525">
                <a:solidFill>
                  <a:srgbClr val="0070C0"/>
                </a:solidFill>
              </a:ln>
              <a:effectLst/>
            </c:spPr>
          </c:marker>
          <c:val>
            <c:numRef>
              <c:f>eclipse!$B$2:$B$21</c:f>
              <c:numCache>
                <c:formatCode>General</c:formatCode>
                <c:ptCount val="20"/>
                <c:pt idx="0">
                  <c:v>0.253958</c:v>
                </c:pt>
                <c:pt idx="1">
                  <c:v>0.313542</c:v>
                </c:pt>
                <c:pt idx="2">
                  <c:v>0.346042</c:v>
                </c:pt>
                <c:pt idx="3">
                  <c:v>0.371528</c:v>
                </c:pt>
                <c:pt idx="4">
                  <c:v>0.388958</c:v>
                </c:pt>
                <c:pt idx="5">
                  <c:v>0.405278</c:v>
                </c:pt>
                <c:pt idx="6">
                  <c:v>0.421389</c:v>
                </c:pt>
                <c:pt idx="7">
                  <c:v>0.435556</c:v>
                </c:pt>
                <c:pt idx="8">
                  <c:v>0.445972</c:v>
                </c:pt>
                <c:pt idx="9">
                  <c:v>0.453056</c:v>
                </c:pt>
                <c:pt idx="10">
                  <c:v>0.461875</c:v>
                </c:pt>
                <c:pt idx="11">
                  <c:v>0.470208</c:v>
                </c:pt>
                <c:pt idx="12">
                  <c:v>0.479097</c:v>
                </c:pt>
                <c:pt idx="13">
                  <c:v>0.486597</c:v>
                </c:pt>
                <c:pt idx="14">
                  <c:v>0.493472</c:v>
                </c:pt>
                <c:pt idx="15">
                  <c:v>0.499931</c:v>
                </c:pt>
                <c:pt idx="16">
                  <c:v>0.50625</c:v>
                </c:pt>
                <c:pt idx="17">
                  <c:v>0.512917</c:v>
                </c:pt>
                <c:pt idx="18">
                  <c:v>0.519514</c:v>
                </c:pt>
                <c:pt idx="19">
                  <c:v>0.526597</c:v>
                </c:pt>
              </c:numCache>
            </c:numRef>
          </c:val>
          <c:smooth val="0"/>
          <c:extLst xmlns:c16r2="http://schemas.microsoft.com/office/drawing/2015/06/chart">
            <c:ext xmlns:c16="http://schemas.microsoft.com/office/drawing/2014/chart" uri="{C3380CC4-5D6E-409C-BE32-E72D297353CC}">
              <c16:uniqueId val="{00000000-1187-4045-B8C6-9D79C05B4100}"/>
            </c:ext>
          </c:extLst>
        </c:ser>
        <c:ser>
          <c:idx val="1"/>
          <c:order val="1"/>
          <c:tx>
            <c:strRef>
              <c:f>eclipse!$C$1</c:f>
              <c:strCache>
                <c:ptCount val="1"/>
                <c:pt idx="0">
                  <c:v>non-leaked</c:v>
                </c:pt>
              </c:strCache>
            </c:strRef>
          </c:tx>
          <c:spPr>
            <a:ln w="28575" cap="sq">
              <a:solidFill>
                <a:schemeClr val="accent2"/>
              </a:solidFill>
              <a:bevel/>
            </a:ln>
            <a:effectLst/>
          </c:spPr>
          <c:marker>
            <c:symbol val="square"/>
            <c:size val="2"/>
            <c:spPr>
              <a:solidFill>
                <a:schemeClr val="accent2"/>
              </a:solidFill>
              <a:ln w="9525">
                <a:solidFill>
                  <a:schemeClr val="accent2"/>
                </a:solidFill>
              </a:ln>
              <a:effectLst/>
            </c:spPr>
          </c:marker>
          <c:val>
            <c:numRef>
              <c:f>eclipse!$C$2:$C$21</c:f>
              <c:numCache>
                <c:formatCode>General</c:formatCode>
                <c:ptCount val="20"/>
                <c:pt idx="0">
                  <c:v>0.247639</c:v>
                </c:pt>
                <c:pt idx="1">
                  <c:v>0.305625</c:v>
                </c:pt>
                <c:pt idx="2">
                  <c:v>0.336111</c:v>
                </c:pt>
                <c:pt idx="3">
                  <c:v>0.3575</c:v>
                </c:pt>
                <c:pt idx="4">
                  <c:v>0.374722</c:v>
                </c:pt>
                <c:pt idx="5">
                  <c:v>0.388819</c:v>
                </c:pt>
                <c:pt idx="6">
                  <c:v>0.400972</c:v>
                </c:pt>
                <c:pt idx="7">
                  <c:v>0.410694</c:v>
                </c:pt>
                <c:pt idx="8">
                  <c:v>0.419931</c:v>
                </c:pt>
                <c:pt idx="9">
                  <c:v>0.429514</c:v>
                </c:pt>
                <c:pt idx="10">
                  <c:v>0.436389</c:v>
                </c:pt>
                <c:pt idx="11">
                  <c:v>0.444931</c:v>
                </c:pt>
                <c:pt idx="12">
                  <c:v>0.452153</c:v>
                </c:pt>
                <c:pt idx="13">
                  <c:v>0.459097</c:v>
                </c:pt>
                <c:pt idx="14">
                  <c:v>0.465139</c:v>
                </c:pt>
                <c:pt idx="15">
                  <c:v>0.472153</c:v>
                </c:pt>
                <c:pt idx="16">
                  <c:v>0.477639</c:v>
                </c:pt>
                <c:pt idx="17">
                  <c:v>0.482778</c:v>
                </c:pt>
                <c:pt idx="18">
                  <c:v>0.487917</c:v>
                </c:pt>
                <c:pt idx="19">
                  <c:v>0.492431</c:v>
                </c:pt>
              </c:numCache>
            </c:numRef>
          </c:val>
          <c:smooth val="0"/>
          <c:extLst xmlns:c16r2="http://schemas.microsoft.com/office/drawing/2015/06/chart">
            <c:ext xmlns:c16="http://schemas.microsoft.com/office/drawing/2014/chart" uri="{C3380CC4-5D6E-409C-BE32-E72D297353CC}">
              <c16:uniqueId val="{00000001-1187-4045-B8C6-9D79C05B4100}"/>
            </c:ext>
          </c:extLst>
        </c:ser>
        <c:dLbls>
          <c:showLegendKey val="0"/>
          <c:showVal val="0"/>
          <c:showCatName val="0"/>
          <c:showSerName val="0"/>
          <c:showPercent val="0"/>
          <c:showBubbleSize val="0"/>
        </c:dLbls>
        <c:marker val="1"/>
        <c:smooth val="0"/>
        <c:axId val="-1043177904"/>
        <c:axId val="-1162897376"/>
      </c:lineChart>
      <c:catAx>
        <c:axId val="-1043177904"/>
        <c:scaling>
          <c:orientation val="minMax"/>
        </c:scaling>
        <c:delete val="1"/>
        <c:axPos val="b"/>
        <c:majorTickMark val="none"/>
        <c:minorTickMark val="none"/>
        <c:tickLblPos val="nextTo"/>
        <c:crossAx val="-1162897376"/>
        <c:crosses val="autoZero"/>
        <c:auto val="1"/>
        <c:lblAlgn val="ctr"/>
        <c:lblOffset val="100"/>
        <c:tickMarkSkip val="1"/>
        <c:noMultiLvlLbl val="0"/>
      </c:catAx>
      <c:valAx>
        <c:axId val="-1162897376"/>
        <c:scaling>
          <c:orientation val="minMax"/>
          <c:min val="0.2"/>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ltLang="zh-CN" sz="2000" baseline="0" dirty="0" smtClean="0"/>
                  <a:t>Recall</a:t>
                </a:r>
                <a:endParaRPr lang="en-US" altLang="zh-CN" sz="2000" baseline="0" dirty="0"/>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crossAx val="-1043177904"/>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3637508492076"/>
          <c:y val="0.0278087102975089"/>
          <c:w val="0.821164684388762"/>
          <c:h val="0.848419184400061"/>
        </c:manualLayout>
      </c:layout>
      <c:lineChart>
        <c:grouping val="standard"/>
        <c:varyColors val="0"/>
        <c:ser>
          <c:idx val="0"/>
          <c:order val="0"/>
          <c:tx>
            <c:strRef>
              <c:f>mozilla!$B$1</c:f>
              <c:strCache>
                <c:ptCount val="1"/>
                <c:pt idx="0">
                  <c:v>leaked</c:v>
                </c:pt>
              </c:strCache>
            </c:strRef>
          </c:tx>
          <c:spPr>
            <a:ln w="28575" cap="rnd">
              <a:solidFill>
                <a:srgbClr val="0070C0"/>
              </a:solidFill>
              <a:round/>
            </a:ln>
            <a:effectLst/>
          </c:spPr>
          <c:marker>
            <c:symbol val="triangle"/>
            <c:size val="2"/>
            <c:spPr>
              <a:solidFill>
                <a:srgbClr val="0070C0"/>
              </a:solidFill>
              <a:ln w="9525">
                <a:solidFill>
                  <a:srgbClr val="0070C0"/>
                </a:solidFill>
              </a:ln>
              <a:effectLst/>
            </c:spPr>
          </c:marker>
          <c:val>
            <c:numRef>
              <c:f>mozilla!$B$2:$B$21</c:f>
              <c:numCache>
                <c:formatCode>General</c:formatCode>
                <c:ptCount val="20"/>
                <c:pt idx="0">
                  <c:v>0.183732</c:v>
                </c:pt>
                <c:pt idx="1">
                  <c:v>0.235093</c:v>
                </c:pt>
                <c:pt idx="2">
                  <c:v>0.266677</c:v>
                </c:pt>
                <c:pt idx="3">
                  <c:v>0.289219</c:v>
                </c:pt>
                <c:pt idx="4">
                  <c:v>0.308996</c:v>
                </c:pt>
                <c:pt idx="5">
                  <c:v>0.326156</c:v>
                </c:pt>
                <c:pt idx="6">
                  <c:v>0.338379</c:v>
                </c:pt>
                <c:pt idx="7">
                  <c:v>0.350602</c:v>
                </c:pt>
                <c:pt idx="8">
                  <c:v>0.360595</c:v>
                </c:pt>
                <c:pt idx="9">
                  <c:v>0.369071</c:v>
                </c:pt>
                <c:pt idx="10">
                  <c:v>0.377249</c:v>
                </c:pt>
                <c:pt idx="11">
                  <c:v>0.384149</c:v>
                </c:pt>
                <c:pt idx="12">
                  <c:v>0.390275</c:v>
                </c:pt>
                <c:pt idx="13">
                  <c:v>0.39655</c:v>
                </c:pt>
                <c:pt idx="14">
                  <c:v>0.402349</c:v>
                </c:pt>
                <c:pt idx="15">
                  <c:v>0.407851</c:v>
                </c:pt>
                <c:pt idx="16">
                  <c:v>0.413056</c:v>
                </c:pt>
                <c:pt idx="17">
                  <c:v>0.418409</c:v>
                </c:pt>
                <c:pt idx="18">
                  <c:v>0.423941</c:v>
                </c:pt>
                <c:pt idx="19">
                  <c:v>0.428312</c:v>
                </c:pt>
              </c:numCache>
            </c:numRef>
          </c:val>
          <c:smooth val="0"/>
          <c:extLst xmlns:c16r2="http://schemas.microsoft.com/office/drawing/2015/06/chart">
            <c:ext xmlns:c16="http://schemas.microsoft.com/office/drawing/2014/chart" uri="{C3380CC4-5D6E-409C-BE32-E72D297353CC}">
              <c16:uniqueId val="{00000000-367C-46EF-959D-0A2F896DC5C1}"/>
            </c:ext>
          </c:extLst>
        </c:ser>
        <c:ser>
          <c:idx val="1"/>
          <c:order val="1"/>
          <c:tx>
            <c:strRef>
              <c:f>mozilla!$C$1</c:f>
              <c:strCache>
                <c:ptCount val="1"/>
                <c:pt idx="0">
                  <c:v>non-leaked</c:v>
                </c:pt>
              </c:strCache>
            </c:strRef>
          </c:tx>
          <c:spPr>
            <a:ln w="28575" cap="sq">
              <a:solidFill>
                <a:schemeClr val="accent2"/>
              </a:solidFill>
              <a:bevel/>
            </a:ln>
            <a:effectLst/>
          </c:spPr>
          <c:marker>
            <c:symbol val="square"/>
            <c:size val="2"/>
            <c:spPr>
              <a:solidFill>
                <a:schemeClr val="accent2"/>
              </a:solidFill>
              <a:ln w="9525">
                <a:solidFill>
                  <a:schemeClr val="accent2"/>
                </a:solidFill>
              </a:ln>
              <a:effectLst/>
            </c:spPr>
          </c:marker>
          <c:val>
            <c:numRef>
              <c:f>mozilla!$C$2:$C$21</c:f>
              <c:numCache>
                <c:formatCode>General</c:formatCode>
                <c:ptCount val="20"/>
                <c:pt idx="0">
                  <c:v>0.164699</c:v>
                </c:pt>
                <c:pt idx="1">
                  <c:v>0.218677</c:v>
                </c:pt>
                <c:pt idx="2">
                  <c:v>0.2469</c:v>
                </c:pt>
                <c:pt idx="3">
                  <c:v>0.269026</c:v>
                </c:pt>
                <c:pt idx="4">
                  <c:v>0.284164</c:v>
                </c:pt>
                <c:pt idx="5">
                  <c:v>0.297428</c:v>
                </c:pt>
                <c:pt idx="6">
                  <c:v>0.310959</c:v>
                </c:pt>
                <c:pt idx="7">
                  <c:v>0.322409</c:v>
                </c:pt>
                <c:pt idx="8">
                  <c:v>0.332461</c:v>
                </c:pt>
                <c:pt idx="9">
                  <c:v>0.341175</c:v>
                </c:pt>
                <c:pt idx="10">
                  <c:v>0.349888</c:v>
                </c:pt>
                <c:pt idx="11">
                  <c:v>0.356758</c:v>
                </c:pt>
                <c:pt idx="12">
                  <c:v>0.363033</c:v>
                </c:pt>
                <c:pt idx="13">
                  <c:v>0.368297</c:v>
                </c:pt>
                <c:pt idx="14">
                  <c:v>0.373978</c:v>
                </c:pt>
                <c:pt idx="15">
                  <c:v>0.380104</c:v>
                </c:pt>
                <c:pt idx="16">
                  <c:v>0.385695</c:v>
                </c:pt>
                <c:pt idx="17">
                  <c:v>0.390691</c:v>
                </c:pt>
                <c:pt idx="18">
                  <c:v>0.39548</c:v>
                </c:pt>
                <c:pt idx="19">
                  <c:v>0.40003</c:v>
                </c:pt>
              </c:numCache>
            </c:numRef>
          </c:val>
          <c:smooth val="0"/>
          <c:extLst xmlns:c16r2="http://schemas.microsoft.com/office/drawing/2015/06/chart">
            <c:ext xmlns:c16="http://schemas.microsoft.com/office/drawing/2014/chart" uri="{C3380CC4-5D6E-409C-BE32-E72D297353CC}">
              <c16:uniqueId val="{00000001-367C-46EF-959D-0A2F896DC5C1}"/>
            </c:ext>
          </c:extLst>
        </c:ser>
        <c:dLbls>
          <c:showLegendKey val="0"/>
          <c:showVal val="0"/>
          <c:showCatName val="0"/>
          <c:showSerName val="0"/>
          <c:showPercent val="0"/>
          <c:showBubbleSize val="0"/>
        </c:dLbls>
        <c:marker val="1"/>
        <c:smooth val="0"/>
        <c:axId val="-1162921328"/>
        <c:axId val="-1162932592"/>
      </c:lineChart>
      <c:catAx>
        <c:axId val="-1162921328"/>
        <c:scaling>
          <c:orientation val="minMax"/>
        </c:scaling>
        <c:delete val="1"/>
        <c:axPos val="b"/>
        <c:majorTickMark val="none"/>
        <c:minorTickMark val="none"/>
        <c:tickLblPos val="nextTo"/>
        <c:crossAx val="-1162932592"/>
        <c:crosses val="autoZero"/>
        <c:auto val="1"/>
        <c:lblAlgn val="ctr"/>
        <c:lblOffset val="100"/>
        <c:tickMarkSkip val="1"/>
        <c:noMultiLvlLbl val="0"/>
      </c:catAx>
      <c:valAx>
        <c:axId val="-1162932592"/>
        <c:scaling>
          <c:orientation val="minMax"/>
          <c:min val="0.15"/>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ltLang="zh-CN" sz="2000" baseline="0" dirty="0" smtClean="0"/>
                  <a:t>Recall</a:t>
                </a:r>
                <a:endParaRPr lang="en-US" altLang="zh-CN" sz="2000" baseline="0" dirty="0"/>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crossAx val="-1162921328"/>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AD40E5-D1BE-7E40-9F8E-7D3AC2E62DB6}" type="datetimeFigureOut">
              <a:rPr kumimoji="1" lang="zh-CN" altLang="en-US" smtClean="0"/>
              <a:t>2018/11/7</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DD7A52-CF62-0347-B3AB-BD9DCB0CD3AC}" type="slidenum">
              <a:rPr kumimoji="1" lang="zh-CN" altLang="en-US" smtClean="0"/>
              <a:t>‹#›</a:t>
            </a:fld>
            <a:endParaRPr kumimoji="1" lang="zh-CN" altLang="en-US"/>
          </a:p>
        </p:txBody>
      </p:sp>
    </p:spTree>
    <p:extLst>
      <p:ext uri="{BB962C8B-B14F-4D97-AF65-F5344CB8AC3E}">
        <p14:creationId xmlns:p14="http://schemas.microsoft.com/office/powerpoint/2010/main" val="2120940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Hello, everyone. Welcome to my talk. I’m </a:t>
            </a:r>
            <a:r>
              <a:rPr lang="en-US" altLang="zh-CN" sz="1200" kern="1200" dirty="0" err="1" smtClean="0">
                <a:solidFill>
                  <a:schemeClr val="tx1"/>
                </a:solidFill>
                <a:effectLst/>
                <a:latin typeface="+mn-lt"/>
                <a:ea typeface="+mn-ea"/>
                <a:cs typeface="+mn-cs"/>
              </a:rPr>
              <a:t>Feifei</a:t>
            </a:r>
            <a:r>
              <a:rPr lang="zh-CN" altLang="en-US"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Tu</a:t>
            </a:r>
            <a:r>
              <a:rPr lang="en-US" altLang="zh-CN" sz="1200" kern="1200" dirty="0" smtClean="0">
                <a:solidFill>
                  <a:schemeClr val="tx1"/>
                </a:solidFill>
                <a:effectLst/>
                <a:latin typeface="+mn-lt"/>
                <a:ea typeface="+mn-ea"/>
                <a:cs typeface="+mn-cs"/>
              </a:rPr>
              <a:t> from Peking University and I feel honored to be here to present our paper “</a:t>
            </a:r>
            <a:r>
              <a:rPr lang="en-US" altLang="zh-CN" sz="1200" cap="none" dirty="0" smtClean="0"/>
              <a:t>Be Careful of When: An Empirical Study on Time-Related Misuse of Issue Tracking Data</a:t>
            </a:r>
            <a:r>
              <a:rPr lang="en-US" altLang="zh-CN" sz="1200" kern="1200" dirty="0" smtClean="0">
                <a:solidFill>
                  <a:schemeClr val="tx1"/>
                </a:solidFill>
                <a:effectLst/>
                <a:latin typeface="+mn-lt"/>
                <a:ea typeface="+mn-ea"/>
                <a:cs typeface="+mn-cs"/>
              </a:rPr>
              <a:t>”. It’s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joint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work</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with</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jaxin</a:t>
            </a:r>
            <a:r>
              <a:rPr lang="zh-CN" altLang="en-US"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zhu</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from</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ISCAS</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Qimu</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Zheng</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and </a:t>
            </a:r>
            <a:r>
              <a:rPr lang="en-US" altLang="zh-CN" sz="1200" kern="1200" dirty="0" err="1" smtClean="0">
                <a:solidFill>
                  <a:schemeClr val="tx1"/>
                </a:solidFill>
                <a:effectLst/>
                <a:latin typeface="+mn-lt"/>
                <a:ea typeface="+mn-ea"/>
                <a:cs typeface="+mn-cs"/>
              </a:rPr>
              <a:t>Minghui</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Zhou</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from Peking University.</a:t>
            </a:r>
            <a:endParaRPr kumimoji="1" lang="zh-CN" altLang="en-US" dirty="0" smtClean="0">
              <a:latin typeface="Candara" charset="0"/>
              <a:ea typeface="Candara" charset="0"/>
              <a:cs typeface="Candara" charset="0"/>
            </a:endParaRPr>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0</a:t>
            </a:fld>
            <a:endParaRPr kumimoji="1" lang="zh-CN" altLang="en-US"/>
          </a:p>
        </p:txBody>
      </p:sp>
    </p:spTree>
    <p:extLst>
      <p:ext uri="{BB962C8B-B14F-4D97-AF65-F5344CB8AC3E}">
        <p14:creationId xmlns:p14="http://schemas.microsoft.com/office/powerpoint/2010/main" val="1226510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explore whether the attributes used in these papers are changeable in order to identify whether they may suffer from data leakage.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carefully examined whether the 58 papers used the non-leaked data, and whether they conducted the necessary data preprocessing to extract data that matched their application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scenarios for later analysis.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9</a:t>
            </a:fld>
            <a:endParaRPr kumimoji="1" lang="zh-CN" altLang="en-US"/>
          </a:p>
        </p:txBody>
      </p:sp>
    </p:spTree>
    <p:extLst>
      <p:ext uri="{BB962C8B-B14F-4D97-AF65-F5344CB8AC3E}">
        <p14:creationId xmlns:p14="http://schemas.microsoft.com/office/powerpoint/2010/main" val="1564797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suspect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papers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are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divided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into</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two</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groups</a:t>
            </a:r>
            <a:r>
              <a:rPr lang="en-US" altLang="zh-CN" sz="1200" kern="1200" baseline="0" dirty="0" smtClean="0">
                <a:solidFill>
                  <a:schemeClr val="tx1"/>
                </a:solidFill>
                <a:effectLst/>
                <a:latin typeface="+mn-lt"/>
                <a:ea typeface="+mn-ea"/>
                <a:cs typeface="+mn-cs"/>
              </a:rPr>
              <a: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Group</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1,</a:t>
            </a:r>
            <a:r>
              <a:rPr lang="en-US" altLang="zh-CN" sz="1200" kern="1200" dirty="0" smtClean="0">
                <a:solidFill>
                  <a:schemeClr val="tx1"/>
                </a:solidFill>
                <a:effectLst/>
                <a:latin typeface="+mn-lt"/>
                <a:ea typeface="+mn-ea"/>
                <a:cs typeface="+mn-cs"/>
              </a:rPr>
              <a:t>If </a:t>
            </a:r>
            <a:r>
              <a:rPr lang="en-US" altLang="zh-CN" sz="1200" kern="1200" dirty="0" smtClean="0">
                <a:solidFill>
                  <a:schemeClr val="tx1"/>
                </a:solidFill>
                <a:effectLst/>
                <a:latin typeface="+mn-lt"/>
                <a:ea typeface="+mn-ea"/>
                <a:cs typeface="+mn-cs"/>
              </a:rPr>
              <a:t>an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experiment dataset is provided, we can confirm the existence of data leakage by examining the dataset. </a:t>
            </a:r>
            <a:r>
              <a:rPr lang="en-US" altLang="zh-CN" sz="1200" kern="1200" dirty="0" smtClean="0">
                <a:solidFill>
                  <a:schemeClr val="tx1"/>
                </a:solidFill>
                <a:effectLst/>
                <a:latin typeface="+mn-lt"/>
                <a:ea typeface="+mn-ea"/>
                <a:cs typeface="+mn-cs"/>
              </a:rPr>
              <a:t>Then, if data leakage is confirmed,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 </a:t>
            </a:r>
            <a:r>
              <a:rPr lang="en-US" altLang="zh-CN" sz="1200" kern="1200" dirty="0" smtClean="0">
                <a:solidFill>
                  <a:schemeClr val="tx1"/>
                </a:solidFill>
                <a:effectLst/>
                <a:latin typeface="+mn-lt"/>
                <a:ea typeface="+mn-ea"/>
                <a:cs typeface="+mn-cs"/>
              </a:rPr>
              <a:t>paper can </a:t>
            </a:r>
            <a:r>
              <a:rPr lang="en-US" altLang="zh-CN" sz="1200" kern="1200" dirty="0" smtClean="0">
                <a:solidFill>
                  <a:schemeClr val="tx1"/>
                </a:solidFill>
                <a:effectLst/>
                <a:latin typeface="+mn-lt"/>
                <a:ea typeface="+mn-ea"/>
                <a:cs typeface="+mn-cs"/>
              </a:rPr>
              <a:t>be </a:t>
            </a:r>
            <a:r>
              <a:rPr lang="en-US" altLang="zh-CN" sz="1200" kern="1200" dirty="0" smtClean="0">
                <a:solidFill>
                  <a:schemeClr val="tx1"/>
                </a:solidFill>
                <a:effectLst/>
                <a:latin typeface="+mn-lt"/>
                <a:ea typeface="+mn-ea"/>
                <a:cs typeface="+mn-cs"/>
              </a:rPr>
              <a:t>marked as “definitely </a:t>
            </a:r>
            <a:r>
              <a:rPr lang="en-US" altLang="zh-CN" sz="1200" kern="1200" dirty="0" smtClean="0">
                <a:solidFill>
                  <a:schemeClr val="tx1"/>
                </a:solidFill>
                <a:effectLst/>
                <a:latin typeface="+mn-lt"/>
                <a:ea typeface="+mn-ea"/>
                <a:cs typeface="+mn-cs"/>
              </a:rPr>
              <a:t>problematic". Group2,</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If </a:t>
            </a:r>
            <a:r>
              <a:rPr lang="en-US" altLang="zh-CN" sz="1200" kern="1200" dirty="0" smtClean="0">
                <a:solidFill>
                  <a:schemeClr val="tx1"/>
                </a:solidFill>
                <a:effectLst/>
                <a:latin typeface="+mn-lt"/>
                <a:ea typeface="+mn-ea"/>
                <a:cs typeface="+mn-cs"/>
              </a:rPr>
              <a:t>the dataset is not provided, we cannot confirm the existence of data leakage. But we suspect the paper may have data leakage if the measures are not taken to avoid data leakage. The paper is then marked as “potentially problematic.” </a:t>
            </a:r>
            <a:endParaRPr lang="en-US" altLang="zh-CN" dirty="0" smtClean="0"/>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10</a:t>
            </a:fld>
            <a:endParaRPr kumimoji="1" lang="zh-CN" altLang="en-US"/>
          </a:p>
        </p:txBody>
      </p:sp>
    </p:spTree>
    <p:extLst>
      <p:ext uri="{BB962C8B-B14F-4D97-AF65-F5344CB8AC3E}">
        <p14:creationId xmlns:p14="http://schemas.microsoft.com/office/powerpoint/2010/main" val="1376831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smtClean="0"/>
              <a:t>In</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58</a:t>
            </a:r>
            <a:r>
              <a:rPr kumimoji="1" lang="zh-CN" altLang="en-US" sz="1200" dirty="0" smtClean="0"/>
              <a:t> </a:t>
            </a:r>
            <a:r>
              <a:rPr kumimoji="1" lang="en-US" altLang="zh-CN" sz="1200" dirty="0" smtClean="0"/>
              <a:t>relevant</a:t>
            </a:r>
            <a:r>
              <a:rPr kumimoji="1" lang="zh-CN" altLang="en-US" sz="1200" dirty="0" smtClean="0"/>
              <a:t> </a:t>
            </a:r>
            <a:r>
              <a:rPr kumimoji="1" lang="en-US" altLang="zh-CN" sz="1200" dirty="0" smtClean="0"/>
              <a:t>papers,</a:t>
            </a:r>
            <a:r>
              <a:rPr kumimoji="1" lang="zh-CN" altLang="en-US" sz="1200" dirty="0" smtClean="0"/>
              <a:t> </a:t>
            </a:r>
            <a:r>
              <a:rPr kumimoji="1" lang="en-US" altLang="zh-CN" sz="1200" dirty="0" smtClean="0"/>
              <a:t>only</a:t>
            </a:r>
            <a:r>
              <a:rPr kumimoji="1" lang="zh-CN" altLang="en-US" sz="1200" dirty="0" smtClean="0"/>
              <a:t> </a:t>
            </a:r>
            <a:r>
              <a:rPr kumimoji="1" lang="en-US" altLang="zh-CN" sz="1200" b="1" dirty="0" smtClean="0"/>
              <a:t>three</a:t>
            </a:r>
            <a:r>
              <a:rPr kumimoji="1" lang="zh-CN" altLang="en-US" sz="1200" dirty="0" smtClean="0"/>
              <a:t> </a:t>
            </a:r>
            <a:r>
              <a:rPr kumimoji="1" lang="en-US" altLang="zh-CN" sz="1200" dirty="0" smtClean="0"/>
              <a:t>papers</a:t>
            </a:r>
            <a:r>
              <a:rPr kumimoji="1" lang="zh-CN" altLang="en-US" sz="1200" dirty="0" smtClean="0"/>
              <a:t> </a:t>
            </a:r>
            <a:r>
              <a:rPr kumimoji="1" lang="en-US" altLang="zh-CN" sz="1200" dirty="0" smtClean="0"/>
              <a:t>do</a:t>
            </a:r>
            <a:r>
              <a:rPr kumimoji="1" lang="zh-CN" altLang="en-US" sz="1200" dirty="0" smtClean="0"/>
              <a:t> </a:t>
            </a:r>
            <a:r>
              <a:rPr kumimoji="1" lang="en-US" altLang="zh-CN" sz="1200" dirty="0" smtClean="0"/>
              <a:t>not</a:t>
            </a:r>
            <a:r>
              <a:rPr kumimoji="1" lang="zh-CN" altLang="en-US" sz="1200" dirty="0" smtClean="0"/>
              <a:t> </a:t>
            </a:r>
            <a:r>
              <a:rPr kumimoji="1" lang="en-US" altLang="zh-CN" sz="1200" dirty="0" smtClean="0"/>
              <a:t>have</a:t>
            </a:r>
            <a:r>
              <a:rPr kumimoji="1" lang="zh-CN" altLang="en-US" sz="1200" dirty="0" smtClean="0"/>
              <a:t> </a:t>
            </a:r>
            <a:r>
              <a:rPr kumimoji="1" lang="en-US" altLang="zh-CN" sz="1200" dirty="0" smtClean="0"/>
              <a:t>data</a:t>
            </a:r>
            <a:r>
              <a:rPr kumimoji="1" lang="zh-CN" altLang="en-US" sz="1200" dirty="0" smtClean="0"/>
              <a:t> </a:t>
            </a:r>
            <a:r>
              <a:rPr kumimoji="1" lang="en-US" altLang="zh-CN" sz="1200" dirty="0" smtClean="0"/>
              <a:t>leakage</a:t>
            </a:r>
            <a:r>
              <a:rPr kumimoji="1" lang="zh-CN" altLang="en-US" sz="1200" dirty="0" smtClean="0"/>
              <a:t> </a:t>
            </a:r>
            <a:r>
              <a:rPr kumimoji="1" lang="en-US" altLang="zh-CN" sz="1200" dirty="0" smtClean="0"/>
              <a:t>because</a:t>
            </a:r>
            <a:r>
              <a:rPr kumimoji="1" lang="zh-CN" altLang="en-US" sz="1200" dirty="0" smtClean="0"/>
              <a:t> </a:t>
            </a:r>
            <a:r>
              <a:rPr kumimoji="1" lang="en-US" altLang="zh-CN" sz="1200" dirty="0" smtClean="0"/>
              <a:t>they</a:t>
            </a:r>
            <a:r>
              <a:rPr kumimoji="1" lang="zh-CN" altLang="en-US" sz="1200" dirty="0" smtClean="0"/>
              <a:t> </a:t>
            </a:r>
            <a:r>
              <a:rPr lang="en-US" altLang="zh-CN" sz="1200" kern="1200" dirty="0" smtClean="0">
                <a:solidFill>
                  <a:schemeClr val="tx1"/>
                </a:solidFill>
                <a:effectLst/>
                <a:latin typeface="+mn-lt"/>
                <a:ea typeface="+mn-ea"/>
                <a:cs typeface="+mn-cs"/>
              </a:rPr>
              <a:t>mentioned that issue attributes change during their life cycle.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 other 55 papers cover 11</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types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of</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applications, including issue localization, duplicate report detection, prediction of issue-fix time,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and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so</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on</a:t>
            </a:r>
            <a:r>
              <a:rPr lang="en-US" altLang="zh-CN" sz="1200" kern="1200" dirty="0" smtClean="0">
                <a:solidFill>
                  <a:schemeClr val="tx1"/>
                </a:solidFill>
                <a:effectLst/>
                <a:latin typeface="+mn-lt"/>
                <a:ea typeface="+mn-ea"/>
                <a:cs typeface="+mn-cs"/>
              </a:rPr>
              <a:t>.</a:t>
            </a:r>
            <a:endParaRPr lang="en-US" altLang="zh-CN" dirty="0" smtClean="0"/>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11</a:t>
            </a:fld>
            <a:endParaRPr kumimoji="1" lang="zh-CN" altLang="en-US"/>
          </a:p>
        </p:txBody>
      </p:sp>
    </p:spTree>
    <p:extLst>
      <p:ext uri="{BB962C8B-B14F-4D97-AF65-F5344CB8AC3E}">
        <p14:creationId xmlns:p14="http://schemas.microsoft.com/office/powerpoint/2010/main" val="132127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We</a:t>
            </a:r>
            <a:r>
              <a:rPr kumimoji="1" lang="zh-CN" altLang="en-US" dirty="0" smtClean="0"/>
              <a:t> </a:t>
            </a:r>
            <a:r>
              <a:rPr kumimoji="1" lang="en-US" altLang="zh-CN" dirty="0" smtClean="0"/>
              <a:t>have</a:t>
            </a:r>
            <a:r>
              <a:rPr kumimoji="1" lang="zh-CN" altLang="en-US" dirty="0" smtClean="0"/>
              <a:t> </a:t>
            </a:r>
            <a:r>
              <a:rPr kumimoji="1" lang="en-US" altLang="zh-CN" dirty="0" smtClean="0"/>
              <a:t>two</a:t>
            </a:r>
            <a:r>
              <a:rPr kumimoji="1" lang="zh-CN" altLang="en-US" dirty="0" smtClean="0"/>
              <a:t> </a:t>
            </a:r>
            <a:r>
              <a:rPr kumimoji="1" lang="en-US" altLang="zh-CN" dirty="0" smtClean="0"/>
              <a:t>lessons.</a:t>
            </a:r>
            <a:r>
              <a:rPr kumimoji="1" lang="zh-CN" altLang="en-US" baseline="0" dirty="0" smtClean="0"/>
              <a:t> </a:t>
            </a:r>
            <a:r>
              <a:rPr kumimoji="1" lang="en-US" altLang="zh-CN" baseline="0" dirty="0" smtClean="0"/>
              <a:t>One.</a:t>
            </a:r>
            <a:r>
              <a:rPr kumimoji="1" lang="zh-CN" altLang="en-US" baseline="0" dirty="0" smtClean="0"/>
              <a:t> </a:t>
            </a:r>
            <a:r>
              <a:rPr lang="en-US" altLang="zh-CN" sz="1200" cap="none" dirty="0" smtClean="0"/>
              <a:t>When</a:t>
            </a:r>
            <a:r>
              <a:rPr lang="zh-CN" altLang="en-US" sz="1200" cap="none" dirty="0" smtClean="0"/>
              <a:t> </a:t>
            </a:r>
            <a:r>
              <a:rPr lang="en-US" altLang="zh-CN" sz="1200" cap="none" dirty="0" smtClean="0"/>
              <a:t>describing</a:t>
            </a:r>
            <a:r>
              <a:rPr lang="zh-CN" altLang="en-US" sz="1200" cap="none" dirty="0" smtClean="0"/>
              <a:t> </a:t>
            </a:r>
            <a:r>
              <a:rPr lang="en-US" altLang="zh-CN" sz="1200" cap="none" dirty="0" smtClean="0"/>
              <a:t>the</a:t>
            </a:r>
            <a:r>
              <a:rPr lang="zh-CN" altLang="en-US" sz="1200" cap="none" dirty="0" smtClean="0"/>
              <a:t> </a:t>
            </a:r>
            <a:r>
              <a:rPr lang="en-US" altLang="zh-CN" sz="1200" cap="none" dirty="0" smtClean="0"/>
              <a:t>models,</a:t>
            </a:r>
            <a:r>
              <a:rPr lang="zh-CN" altLang="en-US" sz="1200" cap="none" dirty="0" smtClean="0"/>
              <a:t> </a:t>
            </a:r>
            <a:r>
              <a:rPr lang="en-US" altLang="zh-CN" sz="1200" cap="none" dirty="0" smtClean="0"/>
              <a:t>explicitly state the time information for each used attribute.</a:t>
            </a:r>
            <a:r>
              <a:rPr lang="zh-CN" altLang="en-US" sz="1200" cap="none" dirty="0" smtClean="0"/>
              <a:t> </a:t>
            </a:r>
            <a:endParaRPr kumimoji="1" lang="zh-CN" altLang="en-US" dirty="0"/>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12</a:t>
            </a:fld>
            <a:endParaRPr kumimoji="1" lang="zh-CN" altLang="en-US"/>
          </a:p>
        </p:txBody>
      </p:sp>
    </p:spTree>
    <p:extLst>
      <p:ext uri="{BB962C8B-B14F-4D97-AF65-F5344CB8AC3E}">
        <p14:creationId xmlns:p14="http://schemas.microsoft.com/office/powerpoint/2010/main" val="1947449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The</a:t>
            </a:r>
            <a:r>
              <a:rPr kumimoji="1" lang="zh-CN" altLang="en-US" dirty="0" smtClean="0"/>
              <a:t> </a:t>
            </a:r>
            <a:r>
              <a:rPr kumimoji="1" lang="en-US" altLang="zh-CN" sz="1200" dirty="0" smtClean="0"/>
              <a:t>11</a:t>
            </a:r>
            <a:r>
              <a:rPr kumimoji="1" lang="zh-CN" altLang="en-US" sz="1200" dirty="0" smtClean="0"/>
              <a:t> </a:t>
            </a:r>
            <a:r>
              <a:rPr kumimoji="1" lang="en-US" altLang="zh-CN" sz="1200" dirty="0" smtClean="0"/>
              <a:t>definitely</a:t>
            </a:r>
            <a:r>
              <a:rPr kumimoji="1" lang="zh-CN" altLang="en-US" sz="1200" dirty="0" smtClean="0"/>
              <a:t> </a:t>
            </a:r>
            <a:r>
              <a:rPr kumimoji="1" lang="en-US" altLang="zh-CN" sz="1200" dirty="0" smtClean="0"/>
              <a:t>problematic</a:t>
            </a:r>
            <a:r>
              <a:rPr kumimoji="1" lang="zh-CN" altLang="en-US" sz="1200" dirty="0" smtClean="0"/>
              <a:t> </a:t>
            </a:r>
            <a:r>
              <a:rPr kumimoji="1" lang="en-US" altLang="zh-CN" sz="1200" dirty="0" smtClean="0"/>
              <a:t>papers</a:t>
            </a:r>
            <a:r>
              <a:rPr kumimoji="1" lang="zh-CN" altLang="en-US" sz="1200" dirty="0" smtClean="0"/>
              <a:t> </a:t>
            </a:r>
            <a:r>
              <a:rPr kumimoji="1" lang="en-US" altLang="zh-CN" sz="1200" dirty="0" smtClean="0"/>
              <a:t>consist</a:t>
            </a:r>
            <a:r>
              <a:rPr kumimoji="1" lang="zh-CN" altLang="en-US" sz="1200" dirty="0" smtClean="0"/>
              <a:t> </a:t>
            </a:r>
            <a:r>
              <a:rPr kumimoji="1" lang="en-US" altLang="zh-CN" sz="1200" dirty="0" smtClean="0"/>
              <a:t>of</a:t>
            </a:r>
            <a:r>
              <a:rPr kumimoji="1" lang="zh-CN" altLang="en-US" sz="1200" dirty="0" smtClean="0"/>
              <a:t> </a:t>
            </a:r>
            <a:r>
              <a:rPr kumimoji="1" lang="en-US" altLang="zh-CN" sz="1200" dirty="0" smtClean="0"/>
              <a:t>two</a:t>
            </a:r>
            <a:r>
              <a:rPr kumimoji="1" lang="zh-CN" altLang="en-US" sz="1200" dirty="0" smtClean="0"/>
              <a:t> </a:t>
            </a:r>
            <a:r>
              <a:rPr kumimoji="1" lang="en-US" altLang="zh-CN" sz="1200" dirty="0" smtClean="0"/>
              <a:t>parts.</a:t>
            </a:r>
            <a:r>
              <a:rPr kumimoji="1" lang="zh-CN" altLang="en-US" sz="1200" dirty="0" smtClean="0"/>
              <a:t> </a:t>
            </a:r>
            <a:r>
              <a:rPr lang="en-US" altLang="zh-CN" sz="1200" kern="1200" dirty="0" smtClean="0">
                <a:solidFill>
                  <a:schemeClr val="tx1"/>
                </a:solidFill>
                <a:effectLst/>
                <a:latin typeface="+mn-lt"/>
                <a:ea typeface="+mn-ea"/>
                <a:cs typeface="+mn-cs"/>
              </a:rPr>
              <a:t>4</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papers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provide the datasets that they built, while the other 7</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papers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reused those datasets. When examining the datasets, we found that the description of how these datasets were produced is insufficient and the authors may not be aware of the data leakage. </a:t>
            </a:r>
            <a:endParaRPr lang="en-US" altLang="zh-CN" dirty="0" smtClean="0"/>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13</a:t>
            </a:fld>
            <a:endParaRPr kumimoji="1" lang="zh-CN" altLang="en-US"/>
          </a:p>
        </p:txBody>
      </p:sp>
    </p:spTree>
    <p:extLst>
      <p:ext uri="{BB962C8B-B14F-4D97-AF65-F5344CB8AC3E}">
        <p14:creationId xmlns:p14="http://schemas.microsoft.com/office/powerpoint/2010/main" val="1835387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9min.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Next</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will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report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results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of</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rq2</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14</a:t>
            </a:fld>
            <a:endParaRPr kumimoji="1" lang="zh-CN" altLang="en-US"/>
          </a:p>
        </p:txBody>
      </p:sp>
    </p:spTree>
    <p:extLst>
      <p:ext uri="{BB962C8B-B14F-4D97-AF65-F5344CB8AC3E}">
        <p14:creationId xmlns:p14="http://schemas.microsoft.com/office/powerpoint/2010/main" val="2097004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this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research</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question,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aim</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observe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extent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of</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changes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issue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tracking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data.</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figure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out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how</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widely</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attribute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used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literature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by</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counting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number</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of</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papers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using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and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determine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whether</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attributes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are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changeable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through</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investigating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attribute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value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change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history</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issue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tracking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data.</a:t>
            </a:r>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15</a:t>
            </a:fld>
            <a:endParaRPr kumimoji="1" lang="zh-CN" altLang="en-US"/>
          </a:p>
        </p:txBody>
      </p:sp>
    </p:spTree>
    <p:extLst>
      <p:ext uri="{BB962C8B-B14F-4D97-AF65-F5344CB8AC3E}">
        <p14:creationId xmlns:p14="http://schemas.microsoft.com/office/powerpoint/2010/main" val="195930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summarized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18</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attributes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form</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55</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investigated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papers.</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 attributes are ranked according to the number of papers that used them. Among the 18 attributes, description and summary are the most commonly used attributes. 48</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papers used description and 46 papers used summary. This may be because summary and description are textual attributes which provide informative details regarding the issue. Component, product,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and priority</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also attract significant attention and are used in various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16</a:t>
            </a:fld>
            <a:endParaRPr kumimoji="1" lang="zh-CN" altLang="en-US"/>
          </a:p>
        </p:txBody>
      </p:sp>
    </p:spTree>
    <p:extLst>
      <p:ext uri="{BB962C8B-B14F-4D97-AF65-F5344CB8AC3E}">
        <p14:creationId xmlns:p14="http://schemas.microsoft.com/office/powerpoint/2010/main" val="1972159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17</a:t>
            </a:fld>
            <a:endParaRPr kumimoji="1" lang="zh-CN" altLang="en-US"/>
          </a:p>
        </p:txBody>
      </p:sp>
    </p:spTree>
    <p:extLst>
      <p:ext uri="{BB962C8B-B14F-4D97-AF65-F5344CB8AC3E}">
        <p14:creationId xmlns:p14="http://schemas.microsoft.com/office/powerpoint/2010/main" val="1722314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a:t>
            </a:r>
            <a:r>
              <a:rPr kumimoji="1" lang="zh-CN" altLang="en-US" dirty="0" smtClean="0"/>
              <a:t> </a:t>
            </a:r>
            <a:r>
              <a:rPr kumimoji="1" lang="en-US" altLang="zh-CN" dirty="0" smtClean="0"/>
              <a:t>blue</a:t>
            </a:r>
            <a:r>
              <a:rPr kumimoji="1" lang="zh-CN" altLang="en-US" baseline="0" dirty="0" smtClean="0"/>
              <a:t> </a:t>
            </a:r>
            <a:r>
              <a:rPr kumimoji="1" lang="en-US" altLang="zh-CN" baseline="0" dirty="0" smtClean="0"/>
              <a:t>mark</a:t>
            </a:r>
            <a:r>
              <a:rPr kumimoji="1" lang="zh-CN" altLang="en-US" baseline="0" dirty="0" smtClean="0"/>
              <a:t> </a:t>
            </a:r>
            <a:r>
              <a:rPr kumimoji="1" lang="en-US" altLang="zh-CN" baseline="0" dirty="0" smtClean="0"/>
              <a:t>indicates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attribute</a:t>
            </a:r>
            <a:r>
              <a:rPr kumimoji="1" lang="zh-CN" altLang="en-US" baseline="0" dirty="0" smtClean="0"/>
              <a:t> </a:t>
            </a:r>
            <a:r>
              <a:rPr kumimoji="1" lang="en-US" altLang="zh-CN" baseline="0" dirty="0" smtClean="0"/>
              <a:t>changes</a:t>
            </a:r>
            <a:r>
              <a:rPr kumimoji="1" lang="zh-CN" altLang="en-US" baseline="0" dirty="0" smtClean="0"/>
              <a:t> </a:t>
            </a:r>
            <a:r>
              <a:rPr kumimoji="1" lang="en-US" altLang="zh-CN" baseline="0" dirty="0" smtClean="0"/>
              <a:t>frequently.</a:t>
            </a:r>
            <a:r>
              <a:rPr kumimoji="1" lang="zh-CN" altLang="en-US" baseline="0" dirty="0" smtClean="0"/>
              <a:t> </a:t>
            </a:r>
            <a:r>
              <a:rPr kumimoji="1" lang="en-US" altLang="zh-CN" baseline="0" dirty="0" smtClean="0"/>
              <a:t>At</a:t>
            </a:r>
            <a:r>
              <a:rPr kumimoji="1" lang="zh-CN" altLang="en-US" baseline="0" dirty="0" smtClean="0"/>
              <a:t> </a:t>
            </a:r>
            <a:r>
              <a:rPr kumimoji="1" lang="en-US" altLang="zh-CN" baseline="0" dirty="0" smtClean="0"/>
              <a:t>least</a:t>
            </a:r>
            <a:r>
              <a:rPr kumimoji="1" lang="zh-CN" altLang="en-US" baseline="0" dirty="0" smtClean="0"/>
              <a:t> </a:t>
            </a:r>
            <a:r>
              <a:rPr kumimoji="1" lang="en-US" altLang="zh-CN" baseline="0" dirty="0" smtClean="0"/>
              <a:t>10%</a:t>
            </a:r>
            <a:r>
              <a:rPr kumimoji="1" lang="zh-CN" altLang="en-US" baseline="0" dirty="0" smtClean="0"/>
              <a:t> </a:t>
            </a:r>
            <a:r>
              <a:rPr kumimoji="1" lang="en-US" altLang="zh-CN" baseline="0" dirty="0" smtClean="0"/>
              <a:t>issue</a:t>
            </a:r>
            <a:r>
              <a:rPr kumimoji="1" lang="zh-CN" altLang="en-US" baseline="0" dirty="0" smtClean="0"/>
              <a:t> </a:t>
            </a:r>
            <a:r>
              <a:rPr kumimoji="1" lang="en-US" altLang="zh-CN" baseline="0" dirty="0" smtClean="0"/>
              <a:t>reports</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attribute</a:t>
            </a:r>
            <a:r>
              <a:rPr kumimoji="1" lang="zh-CN" altLang="en-US" baseline="0" dirty="0" smtClean="0"/>
              <a:t> </a:t>
            </a:r>
            <a:r>
              <a:rPr kumimoji="1" lang="en-US" altLang="zh-CN" baseline="0" dirty="0" smtClean="0"/>
              <a:t>changed.</a:t>
            </a:r>
            <a:endParaRPr kumimoji="1" lang="zh-CN" altLang="en-US" dirty="0"/>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18</a:t>
            </a:fld>
            <a:endParaRPr kumimoji="1" lang="zh-CN" altLang="en-US"/>
          </a:p>
        </p:txBody>
      </p:sp>
    </p:spTree>
    <p:extLst>
      <p:ext uri="{BB962C8B-B14F-4D97-AF65-F5344CB8AC3E}">
        <p14:creationId xmlns:p14="http://schemas.microsoft.com/office/powerpoint/2010/main" val="1849322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Issue tracking data have been used extensively to aid in predicting or recommending software development practices. For</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example,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detect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duplicate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issue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reports</a:t>
            </a:r>
            <a:r>
              <a:rPr kumimoji="0" lang="en-US" altLang="zh-CN" dirty="0" smtClean="0"/>
              <a:t>,</a:t>
            </a:r>
            <a:r>
              <a:rPr kumimoji="0" lang="zh-CN" altLang="en-US" baseline="0" dirty="0" smtClean="0"/>
              <a:t> </a:t>
            </a:r>
            <a:r>
              <a:rPr kumimoji="1" lang="en-US" altLang="zh-CN" dirty="0" smtClean="0"/>
              <a:t>localize</a:t>
            </a:r>
            <a:r>
              <a:rPr kumimoji="1" lang="zh-CN" altLang="en-US" dirty="0" smtClean="0"/>
              <a:t> </a:t>
            </a:r>
            <a:r>
              <a:rPr kumimoji="1" lang="en-US" altLang="zh-CN" dirty="0" smtClean="0"/>
              <a:t>issues/features/bugs,</a:t>
            </a:r>
            <a:r>
              <a:rPr kumimoji="1" lang="zh-CN" altLang="en-US" baseline="0" dirty="0" smtClean="0"/>
              <a:t> </a:t>
            </a:r>
            <a:r>
              <a:rPr kumimoji="1" lang="en-US" altLang="zh-CN" dirty="0" smtClean="0"/>
              <a:t>predict</a:t>
            </a:r>
            <a:r>
              <a:rPr kumimoji="1" lang="zh-CN" altLang="en-US" dirty="0" smtClean="0"/>
              <a:t> </a:t>
            </a:r>
            <a:r>
              <a:rPr kumimoji="1" lang="en-US" altLang="zh-CN" dirty="0" smtClean="0"/>
              <a:t>the</a:t>
            </a:r>
            <a:r>
              <a:rPr kumimoji="1" lang="zh-CN" altLang="en-US" dirty="0" smtClean="0"/>
              <a:t> </a:t>
            </a:r>
            <a:r>
              <a:rPr kumimoji="1" lang="en-US" altLang="zh-CN" dirty="0" smtClean="0"/>
              <a:t>time</a:t>
            </a:r>
            <a:r>
              <a:rPr kumimoji="1" lang="zh-CN" altLang="en-US" baseline="0" dirty="0" smtClean="0"/>
              <a:t> </a:t>
            </a:r>
            <a:r>
              <a:rPr kumimoji="1" lang="en-US" altLang="zh-CN" dirty="0" smtClean="0"/>
              <a:t>when</a:t>
            </a:r>
            <a:r>
              <a:rPr kumimoji="1" lang="zh-CN" altLang="en-US" dirty="0" smtClean="0"/>
              <a:t> </a:t>
            </a:r>
            <a:r>
              <a:rPr kumimoji="1" lang="en-US" altLang="zh-CN" dirty="0" smtClean="0"/>
              <a:t>an</a:t>
            </a:r>
            <a:r>
              <a:rPr kumimoji="1" lang="zh-CN" altLang="en-US" dirty="0" smtClean="0"/>
              <a:t> </a:t>
            </a:r>
            <a:r>
              <a:rPr kumimoji="1" lang="en-US" altLang="zh-CN" dirty="0" smtClean="0"/>
              <a:t>issue</a:t>
            </a:r>
            <a:r>
              <a:rPr kumimoji="1" lang="zh-CN" altLang="en-US" baseline="0" dirty="0" smtClean="0"/>
              <a:t> </a:t>
            </a:r>
            <a:r>
              <a:rPr kumimoji="1" lang="en-US" altLang="zh-CN" baseline="0" dirty="0" smtClean="0"/>
              <a:t>could</a:t>
            </a:r>
            <a:r>
              <a:rPr kumimoji="1" lang="zh-CN" altLang="en-US" baseline="0" dirty="0" smtClean="0"/>
              <a:t> </a:t>
            </a:r>
            <a:r>
              <a:rPr kumimoji="1" lang="en-US" altLang="zh-CN" baseline="0" dirty="0" smtClean="0"/>
              <a:t>be</a:t>
            </a:r>
            <a:r>
              <a:rPr kumimoji="1" lang="zh-CN" altLang="en-US" baseline="0" dirty="0" smtClean="0"/>
              <a:t> </a:t>
            </a:r>
            <a:r>
              <a:rPr kumimoji="1" lang="en-US" altLang="zh-CN" baseline="0" dirty="0" smtClean="0"/>
              <a:t>resolved</a:t>
            </a:r>
            <a:r>
              <a:rPr kumimoji="1" lang="en-US" altLang="zh-CN" dirty="0" smtClean="0"/>
              <a:t>,</a:t>
            </a:r>
            <a:r>
              <a:rPr kumimoji="1" lang="zh-CN" altLang="en-US" baseline="0" dirty="0" smtClean="0"/>
              <a:t> </a:t>
            </a:r>
            <a:r>
              <a:rPr kumimoji="1" lang="en-US" altLang="zh-CN" dirty="0" smtClean="0"/>
              <a:t>assign</a:t>
            </a:r>
            <a:r>
              <a:rPr kumimoji="1" lang="zh-CN" altLang="en-US" baseline="0" dirty="0" smtClean="0"/>
              <a:t> </a:t>
            </a:r>
            <a:r>
              <a:rPr kumimoji="1" lang="en-US" altLang="zh-CN" dirty="0" smtClean="0"/>
              <a:t>developers/teams</a:t>
            </a:r>
            <a:r>
              <a:rPr kumimoji="1" lang="zh-CN" altLang="en-US" dirty="0" smtClean="0"/>
              <a:t> </a:t>
            </a:r>
            <a:r>
              <a:rPr kumimoji="1" lang="en-US" altLang="zh-CN" dirty="0" smtClean="0"/>
              <a:t>to</a:t>
            </a:r>
            <a:r>
              <a:rPr kumimoji="1" lang="zh-CN" altLang="en-US" dirty="0" smtClean="0"/>
              <a:t> </a:t>
            </a:r>
            <a:r>
              <a:rPr kumimoji="1" lang="en-US" altLang="zh-CN" dirty="0" smtClean="0"/>
              <a:t>be</a:t>
            </a:r>
            <a:r>
              <a:rPr kumimoji="1" lang="zh-CN" altLang="en-US" dirty="0" smtClean="0"/>
              <a:t> </a:t>
            </a:r>
            <a:r>
              <a:rPr kumimoji="1" lang="en-US" altLang="zh-CN" dirty="0" smtClean="0"/>
              <a:t>responsible</a:t>
            </a:r>
            <a:r>
              <a:rPr kumimoji="1" lang="zh-CN" altLang="en-US" dirty="0" smtClean="0"/>
              <a:t> </a:t>
            </a:r>
            <a:r>
              <a:rPr kumimoji="1" lang="en-US" altLang="zh-CN" dirty="0" smtClean="0"/>
              <a:t>for</a:t>
            </a:r>
            <a:r>
              <a:rPr kumimoji="1" lang="zh-CN" altLang="en-US" baseline="0" dirty="0" smtClean="0"/>
              <a:t> </a:t>
            </a:r>
            <a:r>
              <a:rPr kumimoji="1" lang="en-US" altLang="zh-CN" dirty="0" smtClean="0"/>
              <a:t>issues.</a:t>
            </a:r>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1</a:t>
            </a:fld>
            <a:endParaRPr kumimoji="1" lang="zh-CN" altLang="en-US"/>
          </a:p>
        </p:txBody>
      </p:sp>
    </p:spTree>
    <p:extLst>
      <p:ext uri="{BB962C8B-B14F-4D97-AF65-F5344CB8AC3E}">
        <p14:creationId xmlns:p14="http://schemas.microsoft.com/office/powerpoint/2010/main" val="1728903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11min.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Next</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will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report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results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of</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rq3</a:t>
            </a:r>
            <a:endParaRPr lang="en-US" altLang="zh-CN" dirty="0" smtClean="0"/>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19</a:t>
            </a:fld>
            <a:endParaRPr kumimoji="1" lang="zh-CN" altLang="en-US"/>
          </a:p>
        </p:txBody>
      </p:sp>
    </p:spTree>
    <p:extLst>
      <p:ext uri="{BB962C8B-B14F-4D97-AF65-F5344CB8AC3E}">
        <p14:creationId xmlns:p14="http://schemas.microsoft.com/office/powerpoint/2010/main" val="1061797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We</a:t>
            </a:r>
            <a:r>
              <a:rPr kumimoji="1" lang="zh-CN" altLang="en-US" dirty="0" smtClean="0"/>
              <a:t> </a:t>
            </a:r>
            <a:r>
              <a:rPr kumimoji="1" lang="en-US" altLang="zh-CN" dirty="0" smtClean="0"/>
              <a:t>quantify</a:t>
            </a:r>
            <a:r>
              <a:rPr kumimoji="1" lang="zh-CN" altLang="en-US" dirty="0" smtClean="0"/>
              <a:t> </a:t>
            </a:r>
            <a:r>
              <a:rPr kumimoji="1" lang="en-US" altLang="zh-CN" dirty="0" smtClean="0"/>
              <a:t>the</a:t>
            </a:r>
            <a:r>
              <a:rPr kumimoji="1" lang="zh-CN" altLang="en-US" dirty="0" smtClean="0"/>
              <a:t> </a:t>
            </a:r>
            <a:r>
              <a:rPr kumimoji="1" lang="en-US" altLang="zh-CN" dirty="0" smtClean="0"/>
              <a:t>impact</a:t>
            </a:r>
            <a:r>
              <a:rPr kumimoji="1" lang="zh-CN" altLang="en-US" dirty="0" smtClean="0"/>
              <a:t> </a:t>
            </a:r>
            <a:r>
              <a:rPr kumimoji="1" lang="en-US" altLang="zh-CN" dirty="0" smtClean="0"/>
              <a:t>of</a:t>
            </a:r>
            <a:r>
              <a:rPr kumimoji="1" lang="zh-CN" altLang="en-US" dirty="0" smtClean="0"/>
              <a:t> </a:t>
            </a:r>
            <a:r>
              <a:rPr kumimoji="1" lang="en-US" altLang="zh-CN" dirty="0" smtClean="0"/>
              <a:t>data</a:t>
            </a:r>
            <a:r>
              <a:rPr kumimoji="1" lang="zh-CN" altLang="en-US" dirty="0" smtClean="0"/>
              <a:t> </a:t>
            </a:r>
            <a:r>
              <a:rPr kumimoji="1" lang="en-US" altLang="zh-CN" dirty="0" smtClean="0"/>
              <a:t>leakage</a:t>
            </a:r>
            <a:r>
              <a:rPr kumimoji="1" lang="zh-CN" altLang="en-US" dirty="0" smtClean="0"/>
              <a:t> </a:t>
            </a:r>
            <a:r>
              <a:rPr kumimoji="1" lang="en-US" altLang="zh-CN" dirty="0" smtClean="0"/>
              <a:t>by</a:t>
            </a:r>
            <a:r>
              <a:rPr kumimoji="1" lang="zh-CN" altLang="en-US" dirty="0" smtClean="0"/>
              <a:t> </a:t>
            </a:r>
            <a:r>
              <a:rPr kumimoji="1" lang="en-US" altLang="zh-CN" dirty="0" smtClean="0"/>
              <a:t>reproducing</a:t>
            </a:r>
            <a:r>
              <a:rPr kumimoji="1" lang="zh-CN" altLang="en-US" dirty="0" smtClean="0"/>
              <a:t> </a:t>
            </a:r>
            <a:r>
              <a:rPr kumimoji="1" lang="en-US" altLang="zh-CN" dirty="0" smtClean="0"/>
              <a:t>three</a:t>
            </a:r>
            <a:r>
              <a:rPr kumimoji="1" lang="zh-CN" altLang="en-US" dirty="0" smtClean="0"/>
              <a:t> </a:t>
            </a:r>
            <a:r>
              <a:rPr kumimoji="1" lang="en-US" altLang="zh-CN" dirty="0" smtClean="0"/>
              <a:t>typical</a:t>
            </a:r>
            <a:r>
              <a:rPr kumimoji="1" lang="zh-CN" altLang="en-US" baseline="0" dirty="0" smtClean="0"/>
              <a:t> </a:t>
            </a:r>
            <a:r>
              <a:rPr kumimoji="1" lang="en-US" altLang="zh-CN" baseline="0" dirty="0" smtClean="0"/>
              <a:t>studies</a:t>
            </a:r>
            <a:r>
              <a:rPr kumimoji="1" lang="zh-CN" altLang="en-US" baseline="0" dirty="0" smtClean="0"/>
              <a:t> </a:t>
            </a:r>
            <a:r>
              <a:rPr kumimoji="1" lang="en-US" altLang="zh-CN" baseline="0" dirty="0" smtClean="0"/>
              <a:t>with</a:t>
            </a:r>
            <a:r>
              <a:rPr kumimoji="1" lang="zh-CN" altLang="en-US" baseline="0" dirty="0" smtClean="0"/>
              <a:t> </a:t>
            </a:r>
            <a:r>
              <a:rPr kumimoji="1" lang="en-US" altLang="zh-CN" baseline="0" dirty="0" smtClean="0"/>
              <a:t>leaked</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non-leaked</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comparison.</a:t>
            </a:r>
            <a:r>
              <a:rPr kumimoji="1" lang="zh-CN" altLang="en-US" baseline="0" dirty="0" smtClean="0"/>
              <a:t> </a:t>
            </a:r>
            <a:r>
              <a:rPr kumimoji="1" lang="en-US" altLang="zh-CN" baseline="0" dirty="0" smtClean="0"/>
              <a:t>Since</a:t>
            </a:r>
            <a:r>
              <a:rPr kumimoji="1" lang="zh-CN" altLang="en-US" baseline="0" dirty="0" smtClean="0"/>
              <a:t> </a:t>
            </a:r>
            <a:r>
              <a:rPr kumimoji="1" lang="en-US" altLang="zh-CN" baseline="0" dirty="0" smtClean="0"/>
              <a:t>most</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investigated</a:t>
            </a:r>
            <a:r>
              <a:rPr kumimoji="1" lang="zh-CN" altLang="en-US" baseline="0" dirty="0" smtClean="0"/>
              <a:t> </a:t>
            </a:r>
            <a:r>
              <a:rPr kumimoji="1" lang="en-US" altLang="zh-CN" baseline="0" dirty="0" smtClean="0"/>
              <a:t>studies</a:t>
            </a:r>
            <a:r>
              <a:rPr kumimoji="1" lang="zh-CN" altLang="en-US" baseline="0" dirty="0" smtClean="0"/>
              <a:t> </a:t>
            </a:r>
            <a:r>
              <a:rPr kumimoji="1" lang="en-US" altLang="zh-CN" baseline="0" dirty="0" smtClean="0"/>
              <a:t>used</a:t>
            </a:r>
            <a:r>
              <a:rPr kumimoji="1" lang="zh-CN" altLang="en-US" baseline="0" dirty="0" smtClean="0"/>
              <a:t> </a:t>
            </a:r>
            <a:r>
              <a:rPr kumimoji="1" lang="en-US" altLang="zh-CN" baseline="0" dirty="0" smtClean="0"/>
              <a:t>Eclipse</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Mozilla</a:t>
            </a:r>
            <a:r>
              <a:rPr kumimoji="1" lang="zh-CN" altLang="en-US" baseline="0" dirty="0" smtClean="0"/>
              <a:t> </a:t>
            </a:r>
            <a:r>
              <a:rPr kumimoji="1" lang="en-US" altLang="zh-CN" baseline="0" dirty="0" smtClean="0"/>
              <a:t>datasets,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comparative</a:t>
            </a:r>
            <a:r>
              <a:rPr kumimoji="1" lang="zh-CN" altLang="en-US" baseline="0" dirty="0" smtClean="0"/>
              <a:t> </a:t>
            </a:r>
            <a:r>
              <a:rPr kumimoji="1" lang="en-US" altLang="zh-CN" baseline="0" dirty="0" smtClean="0"/>
              <a:t>experiment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conducted</a:t>
            </a:r>
            <a:r>
              <a:rPr kumimoji="1" lang="zh-CN" altLang="en-US" baseline="0" dirty="0" smtClean="0"/>
              <a:t> </a:t>
            </a:r>
            <a:r>
              <a:rPr kumimoji="1" lang="en-US" altLang="zh-CN" baseline="0" dirty="0" smtClean="0"/>
              <a:t>on</a:t>
            </a:r>
            <a:r>
              <a:rPr kumimoji="1" lang="zh-CN" altLang="en-US" baseline="0" dirty="0" smtClean="0"/>
              <a:t> </a:t>
            </a:r>
            <a:r>
              <a:rPr kumimoji="1" lang="en-US" altLang="zh-CN" baseline="0" dirty="0" smtClean="0"/>
              <a:t>Eclipse</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Mozilla.</a:t>
            </a:r>
            <a:r>
              <a:rPr kumimoji="1" lang="zh-CN" altLang="en-US" baseline="0" dirty="0" smtClean="0"/>
              <a:t> </a:t>
            </a:r>
            <a:r>
              <a:rPr kumimoji="1" lang="en-US" altLang="zh-CN" baseline="0" dirty="0" smtClean="0"/>
              <a:t>Both</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them</a:t>
            </a:r>
            <a:r>
              <a:rPr kumimoji="1" lang="zh-CN" altLang="en-US" baseline="0" dirty="0" smtClean="0"/>
              <a:t> </a:t>
            </a:r>
            <a:r>
              <a:rPr kumimoji="1" lang="en-US" altLang="zh-CN" baseline="0" dirty="0" smtClean="0"/>
              <a:t>use</a:t>
            </a:r>
            <a:r>
              <a:rPr kumimoji="1" lang="zh-CN" altLang="en-US" baseline="0" dirty="0" smtClean="0"/>
              <a:t> </a:t>
            </a:r>
            <a:r>
              <a:rPr kumimoji="1" lang="en-US" altLang="zh-CN" baseline="0" dirty="0" smtClean="0"/>
              <a:t>Bugzilla</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issue</a:t>
            </a:r>
            <a:r>
              <a:rPr kumimoji="1" lang="zh-CN" altLang="en-US" baseline="0" dirty="0" smtClean="0"/>
              <a:t> </a:t>
            </a:r>
            <a:r>
              <a:rPr kumimoji="1" lang="en-US" altLang="zh-CN" baseline="0" dirty="0" smtClean="0"/>
              <a:t>tracking</a:t>
            </a:r>
            <a:r>
              <a:rPr kumimoji="1" lang="zh-CN" altLang="en-US" baseline="0" dirty="0" smtClean="0"/>
              <a:t> </a:t>
            </a:r>
            <a:r>
              <a:rPr kumimoji="1" lang="en-US" altLang="zh-CN" baseline="0" dirty="0" smtClean="0"/>
              <a:t>system,</a:t>
            </a:r>
            <a:r>
              <a:rPr kumimoji="1" lang="zh-CN" altLang="en-US" baseline="0" dirty="0" smtClean="0"/>
              <a:t> </a:t>
            </a:r>
            <a:r>
              <a:rPr kumimoji="1" lang="en-US" altLang="zh-CN" baseline="0" dirty="0" smtClean="0"/>
              <a:t>so</a:t>
            </a:r>
            <a:r>
              <a:rPr kumimoji="1" lang="zh-CN" altLang="en-US" baseline="0" dirty="0" smtClean="0"/>
              <a:t> </a:t>
            </a:r>
            <a:r>
              <a:rPr kumimoji="1" lang="en-US" altLang="zh-CN" baseline="0" dirty="0" smtClean="0"/>
              <a:t>they</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similar</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storage</a:t>
            </a:r>
            <a:r>
              <a:rPr kumimoji="1" lang="zh-CN" altLang="en-US" baseline="0" dirty="0" smtClean="0"/>
              <a:t> </a:t>
            </a:r>
            <a:r>
              <a:rPr kumimoji="1" lang="en-US" altLang="zh-CN" baseline="0" dirty="0" smtClean="0"/>
              <a:t>mechanism.[</a:t>
            </a:r>
            <a:r>
              <a:rPr lang="en-US" altLang="zh-CN" sz="1200" b="0" i="0" u="none" strike="noStrike" kern="1200" dirty="0" smtClean="0">
                <a:solidFill>
                  <a:schemeClr val="tx1"/>
                </a:solidFill>
                <a:effectLst/>
                <a:latin typeface="+mn-lt"/>
                <a:ea typeface="+mn-ea"/>
                <a:cs typeface="+mn-cs"/>
              </a:rPr>
              <a:t>ˈ</a:t>
            </a:r>
            <a:r>
              <a:rPr lang="en-US" altLang="zh-CN" sz="1200" b="0" i="0" u="none" strike="noStrike" kern="1200" dirty="0" err="1" smtClean="0">
                <a:solidFill>
                  <a:schemeClr val="tx1"/>
                </a:solidFill>
                <a:effectLst/>
                <a:latin typeface="+mn-lt"/>
                <a:ea typeface="+mn-ea"/>
                <a:cs typeface="+mn-cs"/>
              </a:rPr>
              <a:t>mekəˌnizəm</a:t>
            </a:r>
            <a:r>
              <a:rPr kumimoji="1" lang="en-US" altLang="zh-CN" baseline="0" dirty="0" smtClean="0"/>
              <a:t>]</a:t>
            </a:r>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20</a:t>
            </a:fld>
            <a:endParaRPr kumimoji="1" lang="zh-CN" altLang="en-US"/>
          </a:p>
        </p:txBody>
      </p:sp>
    </p:spTree>
    <p:extLst>
      <p:ext uri="{BB962C8B-B14F-4D97-AF65-F5344CB8AC3E}">
        <p14:creationId xmlns:p14="http://schemas.microsoft.com/office/powerpoint/2010/main" val="1367060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The</a:t>
            </a:r>
            <a:r>
              <a:rPr kumimoji="1" lang="zh-CN" altLang="en-US" baseline="0" dirty="0" smtClean="0"/>
              <a:t> </a:t>
            </a:r>
            <a:r>
              <a:rPr kumimoji="1" lang="en-US" altLang="zh-CN" baseline="0" dirty="0" smtClean="0"/>
              <a:t>leaked</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retrieved</a:t>
            </a:r>
            <a:r>
              <a:rPr kumimoji="1" lang="zh-CN" altLang="en-US" baseline="0" dirty="0" smtClean="0"/>
              <a:t> </a:t>
            </a:r>
            <a:r>
              <a:rPr kumimoji="1" lang="en-US" altLang="zh-CN" baseline="0" dirty="0" smtClean="0"/>
              <a:t>directly</a:t>
            </a:r>
            <a:r>
              <a:rPr kumimoji="1" lang="zh-CN" altLang="en-US" baseline="0" dirty="0" smtClean="0"/>
              <a:t> </a:t>
            </a:r>
            <a:r>
              <a:rPr kumimoji="1" lang="en-US" altLang="zh-CN" baseline="0" dirty="0" smtClean="0"/>
              <a:t>from</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issue</a:t>
            </a:r>
            <a:r>
              <a:rPr kumimoji="1" lang="zh-CN" altLang="en-US" baseline="0" dirty="0" smtClean="0"/>
              <a:t> </a:t>
            </a:r>
            <a:r>
              <a:rPr kumimoji="1" lang="en-US" altLang="zh-CN" baseline="0" dirty="0" smtClean="0"/>
              <a:t>tracking</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non-leaked</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need</a:t>
            </a:r>
            <a:r>
              <a:rPr kumimoji="1" lang="zh-CN" altLang="en-US" baseline="0" dirty="0" smtClean="0"/>
              <a:t> </a:t>
            </a:r>
            <a:r>
              <a:rPr kumimoji="1" lang="en-US" altLang="zh-CN" baseline="0" dirty="0" smtClean="0"/>
              <a:t>more</a:t>
            </a:r>
            <a:r>
              <a:rPr kumimoji="1" lang="zh-CN" altLang="en-US" baseline="0" dirty="0" smtClean="0"/>
              <a:t> </a:t>
            </a:r>
            <a:r>
              <a:rPr kumimoji="1" lang="en-US" altLang="zh-CN" baseline="0" dirty="0" smtClean="0"/>
              <a:t>steps</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be</a:t>
            </a:r>
            <a:r>
              <a:rPr kumimoji="1" lang="zh-CN" altLang="en-US" baseline="0" dirty="0" smtClean="0"/>
              <a:t> </a:t>
            </a:r>
            <a:r>
              <a:rPr kumimoji="1" lang="en-US" altLang="zh-CN" baseline="0" dirty="0" smtClean="0"/>
              <a:t>recovered.</a:t>
            </a:r>
            <a:r>
              <a:rPr kumimoji="1" lang="zh-CN" altLang="en-US" baseline="0" dirty="0" smtClean="0"/>
              <a:t> </a:t>
            </a:r>
            <a:r>
              <a:rPr kumimoji="1" lang="en-US" altLang="zh-CN" baseline="0" dirty="0" smtClean="0"/>
              <a:t>Bugzilla</a:t>
            </a:r>
            <a:r>
              <a:rPr kumimoji="1" lang="zh-CN" altLang="en-US" baseline="0" dirty="0" smtClean="0"/>
              <a:t> </a:t>
            </a:r>
            <a:r>
              <a:rPr kumimoji="1" lang="en-US" altLang="zh-CN" baseline="0" dirty="0" smtClean="0"/>
              <a:t>records</a:t>
            </a:r>
            <a:r>
              <a:rPr kumimoji="1" lang="zh-CN" altLang="en-US" baseline="0" dirty="0" smtClean="0"/>
              <a:t> </a:t>
            </a:r>
            <a:r>
              <a:rPr kumimoji="1" lang="en-US" altLang="zh-CN" baseline="0" dirty="0" smtClean="0"/>
              <a:t>change</a:t>
            </a:r>
            <a:r>
              <a:rPr kumimoji="1" lang="zh-CN" altLang="en-US" baseline="0" dirty="0" smtClean="0"/>
              <a:t> </a:t>
            </a:r>
            <a:r>
              <a:rPr kumimoji="1" lang="en-US" altLang="zh-CN" baseline="0" dirty="0" smtClean="0"/>
              <a:t>history</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each</a:t>
            </a:r>
            <a:r>
              <a:rPr kumimoji="1" lang="zh-CN" altLang="en-US" baseline="0" dirty="0" smtClean="0"/>
              <a:t> </a:t>
            </a:r>
            <a:r>
              <a:rPr kumimoji="1" lang="en-US" altLang="zh-CN" baseline="0" dirty="0" smtClean="0"/>
              <a:t>attribute</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every</a:t>
            </a:r>
            <a:r>
              <a:rPr kumimoji="1" lang="zh-CN" altLang="en-US" baseline="0" dirty="0" smtClean="0"/>
              <a:t> </a:t>
            </a:r>
            <a:r>
              <a:rPr kumimoji="1" lang="en-US" altLang="zh-CN" baseline="0" dirty="0" smtClean="0"/>
              <a:t>issue</a:t>
            </a:r>
            <a:r>
              <a:rPr kumimoji="1" lang="zh-CN" altLang="en-US" baseline="0" dirty="0" smtClean="0"/>
              <a:t> </a:t>
            </a:r>
            <a:r>
              <a:rPr kumimoji="1" lang="en-US" altLang="zh-CN" baseline="0" dirty="0" smtClean="0"/>
              <a:t>report.</a:t>
            </a:r>
            <a:r>
              <a:rPr kumimoji="1" lang="zh-CN" altLang="en-US" baseline="0" dirty="0" smtClean="0"/>
              <a:t> </a:t>
            </a:r>
            <a:endParaRPr kumimoji="1" lang="en-US" altLang="zh-CN" baseline="0" dirty="0" smtClean="0"/>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21</a:t>
            </a:fld>
            <a:endParaRPr kumimoji="1" lang="zh-CN" altLang="en-US"/>
          </a:p>
        </p:txBody>
      </p:sp>
    </p:spTree>
    <p:extLst>
      <p:ext uri="{BB962C8B-B14F-4D97-AF65-F5344CB8AC3E}">
        <p14:creationId xmlns:p14="http://schemas.microsoft.com/office/powerpoint/2010/main" val="479129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The</a:t>
            </a:r>
            <a:r>
              <a:rPr kumimoji="1" lang="zh-CN" altLang="en-US" baseline="0" dirty="0" smtClean="0"/>
              <a:t> </a:t>
            </a:r>
            <a:r>
              <a:rPr kumimoji="1" lang="en-US" altLang="zh-CN" baseline="0" dirty="0" smtClean="0"/>
              <a:t>change</a:t>
            </a:r>
            <a:r>
              <a:rPr kumimoji="1" lang="zh-CN" altLang="en-US" baseline="0" dirty="0" smtClean="0"/>
              <a:t> </a:t>
            </a:r>
            <a:r>
              <a:rPr kumimoji="1" lang="en-US" altLang="zh-CN" baseline="0" dirty="0" smtClean="0"/>
              <a:t>history</a:t>
            </a:r>
            <a:r>
              <a:rPr kumimoji="1" lang="zh-CN" altLang="en-US" baseline="0" dirty="0" smtClean="0"/>
              <a:t> </a:t>
            </a:r>
            <a:r>
              <a:rPr kumimoji="1" lang="en-US" altLang="zh-CN" baseline="0" dirty="0" smtClean="0"/>
              <a:t>includes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old</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new</a:t>
            </a:r>
            <a:r>
              <a:rPr kumimoji="1" lang="zh-CN" altLang="en-US" baseline="0" dirty="0" smtClean="0"/>
              <a:t> </a:t>
            </a:r>
            <a:r>
              <a:rPr kumimoji="1" lang="en-US" altLang="zh-CN" baseline="0" dirty="0" smtClean="0"/>
              <a:t>value</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every</a:t>
            </a:r>
            <a:r>
              <a:rPr kumimoji="1" lang="zh-CN" altLang="en-US" baseline="0" dirty="0" smtClean="0"/>
              <a:t> </a:t>
            </a:r>
            <a:r>
              <a:rPr kumimoji="1" lang="en-US" altLang="zh-CN" baseline="0" dirty="0" smtClean="0"/>
              <a:t>change</a:t>
            </a:r>
            <a:r>
              <a:rPr kumimoji="1" lang="en-US" altLang="zh-CN" baseline="0" dirty="0" smtClean="0"/>
              <a:t>.</a:t>
            </a: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To</a:t>
            </a:r>
            <a:r>
              <a:rPr kumimoji="1" lang="zh-CN" altLang="en-US" baseline="0" dirty="0" smtClean="0"/>
              <a:t> </a:t>
            </a:r>
            <a:r>
              <a:rPr kumimoji="1" lang="en-US" altLang="zh-CN" baseline="0" dirty="0" smtClean="0"/>
              <a:t>fix</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leakage,..</a:t>
            </a:r>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22</a:t>
            </a:fld>
            <a:endParaRPr kumimoji="1" lang="zh-CN" altLang="en-US"/>
          </a:p>
        </p:txBody>
      </p:sp>
    </p:spTree>
    <p:extLst>
      <p:ext uri="{BB962C8B-B14F-4D97-AF65-F5344CB8AC3E}">
        <p14:creationId xmlns:p14="http://schemas.microsoft.com/office/powerpoint/2010/main" val="1582549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So,</a:t>
            </a:r>
            <a:r>
              <a:rPr kumimoji="1" lang="zh-CN" altLang="en-US" dirty="0" smtClean="0"/>
              <a:t> </a:t>
            </a:r>
            <a:r>
              <a:rPr kumimoji="1" lang="en-US" altLang="zh-CN" dirty="0" smtClean="0"/>
              <a:t>the</a:t>
            </a:r>
            <a:r>
              <a:rPr kumimoji="1" lang="zh-CN" altLang="en-US" baseline="0" dirty="0" smtClean="0"/>
              <a:t> </a:t>
            </a:r>
            <a:r>
              <a:rPr kumimoji="1" lang="en-US" altLang="zh-CN" baseline="0" dirty="0" smtClean="0"/>
              <a:t>non-leaked</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could</a:t>
            </a:r>
            <a:r>
              <a:rPr kumimoji="1" lang="zh-CN" altLang="en-US" baseline="0" dirty="0" smtClean="0"/>
              <a:t> </a:t>
            </a:r>
            <a:r>
              <a:rPr kumimoji="1" lang="en-US" altLang="zh-CN" baseline="0" dirty="0" smtClean="0"/>
              <a:t>be</a:t>
            </a:r>
            <a:r>
              <a:rPr kumimoji="1" lang="zh-CN" altLang="en-US" baseline="0" dirty="0" smtClean="0"/>
              <a:t> </a:t>
            </a:r>
            <a:r>
              <a:rPr kumimoji="1" lang="en-US" altLang="zh-CN" baseline="0" dirty="0" smtClean="0"/>
              <a:t>recovered</a:t>
            </a:r>
            <a:r>
              <a:rPr kumimoji="1" lang="zh-CN" altLang="en-US" baseline="0" dirty="0" smtClean="0"/>
              <a:t> </a:t>
            </a:r>
            <a:r>
              <a:rPr kumimoji="1" lang="en-US" altLang="zh-CN" baseline="0" dirty="0" smtClean="0"/>
              <a:t>through</a:t>
            </a:r>
            <a:r>
              <a:rPr kumimoji="1" lang="zh-CN" altLang="en-US" baseline="0" dirty="0" smtClean="0"/>
              <a:t> </a:t>
            </a:r>
            <a:r>
              <a:rPr kumimoji="1" lang="en-US" altLang="zh-CN" baseline="0" dirty="0" smtClean="0"/>
              <a:t>change</a:t>
            </a:r>
            <a:r>
              <a:rPr kumimoji="1" lang="zh-CN" altLang="en-US" baseline="0" dirty="0" smtClean="0"/>
              <a:t> </a:t>
            </a:r>
            <a:r>
              <a:rPr kumimoji="1" lang="en-US" altLang="zh-CN" baseline="0" dirty="0" smtClean="0"/>
              <a:t>history.</a:t>
            </a:r>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23</a:t>
            </a:fld>
            <a:endParaRPr kumimoji="1" lang="zh-CN" altLang="en-US"/>
          </a:p>
        </p:txBody>
      </p:sp>
    </p:spTree>
    <p:extLst>
      <p:ext uri="{BB962C8B-B14F-4D97-AF65-F5344CB8AC3E}">
        <p14:creationId xmlns:p14="http://schemas.microsoft.com/office/powerpoint/2010/main" val="451419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13min.</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select</a:t>
            </a:r>
            <a:r>
              <a:rPr kumimoji="1" lang="zh-CN" altLang="en-US" baseline="0" dirty="0" smtClean="0"/>
              <a:t> </a:t>
            </a:r>
            <a:r>
              <a:rPr kumimoji="1" lang="en-US" altLang="zh-CN" baseline="0" dirty="0" smtClean="0"/>
              <a:t>three</a:t>
            </a:r>
            <a:r>
              <a:rPr kumimoji="1" lang="zh-CN" altLang="en-US" baseline="0" dirty="0" smtClean="0"/>
              <a:t> </a:t>
            </a:r>
            <a:r>
              <a:rPr kumimoji="1" lang="en-US" altLang="zh-CN" baseline="0" dirty="0" smtClean="0"/>
              <a:t>representative</a:t>
            </a:r>
            <a:r>
              <a:rPr kumimoji="1" lang="zh-CN" altLang="en-US" baseline="0" dirty="0" smtClean="0"/>
              <a:t> </a:t>
            </a:r>
            <a:r>
              <a:rPr kumimoji="1" lang="en-US" altLang="zh-CN" baseline="0" dirty="0" smtClean="0"/>
              <a:t>studies</a:t>
            </a:r>
            <a:r>
              <a:rPr kumimoji="1" lang="zh-CN" altLang="en-US" baseline="0" dirty="0" smtClean="0"/>
              <a:t> </a:t>
            </a:r>
            <a:r>
              <a:rPr kumimoji="1" lang="en-US" altLang="zh-CN" baseline="0" dirty="0" smtClean="0"/>
              <a:t>from</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results</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RQ1</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observe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difference</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performance</a:t>
            </a:r>
            <a:r>
              <a:rPr kumimoji="1" lang="zh-CN" altLang="en-US" baseline="0" dirty="0" smtClean="0"/>
              <a:t> </a:t>
            </a:r>
            <a:r>
              <a:rPr kumimoji="1" lang="en-US" altLang="zh-CN" baseline="0" dirty="0" smtClean="0"/>
              <a:t>between</a:t>
            </a:r>
            <a:r>
              <a:rPr kumimoji="1" lang="zh-CN" altLang="en-US" baseline="0" dirty="0" smtClean="0"/>
              <a:t> </a:t>
            </a:r>
            <a:r>
              <a:rPr kumimoji="1" lang="en-US" altLang="zh-CN" baseline="0" dirty="0" smtClean="0"/>
              <a:t>using</a:t>
            </a:r>
            <a:r>
              <a:rPr kumimoji="1" lang="zh-CN" altLang="en-US" baseline="0" dirty="0" smtClean="0"/>
              <a:t> </a:t>
            </a:r>
            <a:r>
              <a:rPr kumimoji="1" lang="en-US" altLang="zh-CN" baseline="0" dirty="0" smtClean="0"/>
              <a:t>leaked</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non-leaked</a:t>
            </a:r>
            <a:r>
              <a:rPr kumimoji="1" lang="zh-CN" altLang="en-US" baseline="0" dirty="0" smtClean="0"/>
              <a:t> </a:t>
            </a:r>
            <a:r>
              <a:rPr kumimoji="1" lang="en-US" altLang="zh-CN" baseline="0" dirty="0" smtClean="0"/>
              <a:t>data</a:t>
            </a:r>
            <a:r>
              <a:rPr kumimoji="1" lang="en-US" altLang="zh-CN"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1</a:t>
            </a:r>
            <a:r>
              <a:rPr kumimoji="1" lang="zh-CN" altLang="en-US" baseline="0" dirty="0" smtClean="0"/>
              <a:t> </a:t>
            </a:r>
            <a:r>
              <a:rPr kumimoji="1" lang="en-US" altLang="zh-CN" baseline="0" dirty="0" smtClean="0"/>
              <a:t>from</a:t>
            </a:r>
            <a:r>
              <a:rPr kumimoji="1" lang="zh-CN" altLang="en-US" baseline="0" dirty="0" smtClean="0"/>
              <a:t> </a:t>
            </a:r>
            <a:r>
              <a:rPr kumimoji="1" lang="en-US" altLang="zh-CN" baseline="0" dirty="0" smtClean="0"/>
              <a:t>8..</a:t>
            </a:r>
            <a:r>
              <a:rPr kumimoji="1" lang="zh-CN" altLang="en-US" baseline="0" dirty="0" smtClean="0"/>
              <a:t> </a:t>
            </a:r>
            <a:r>
              <a:rPr kumimoji="1" lang="en-US" altLang="zh-CN" baseline="0" dirty="0" smtClean="0"/>
              <a:t>1</a:t>
            </a:r>
            <a:r>
              <a:rPr kumimoji="1" lang="zh-CN" altLang="en-US" baseline="0" dirty="0" smtClean="0"/>
              <a:t> </a:t>
            </a:r>
            <a:r>
              <a:rPr kumimoji="1" lang="en-US" altLang="zh-CN" baseline="0" dirty="0" smtClean="0"/>
              <a:t>from</a:t>
            </a:r>
            <a:r>
              <a:rPr kumimoji="1" lang="zh-CN" altLang="en-US" baseline="0" dirty="0" smtClean="0"/>
              <a:t> </a:t>
            </a:r>
            <a:r>
              <a:rPr kumimoji="1" lang="en-US" altLang="zh-CN" baseline="0" dirty="0" smtClean="0"/>
              <a:t>2...</a:t>
            </a:r>
            <a:r>
              <a:rPr kumimoji="1" lang="zh-CN" altLang="en-US" baseline="0" dirty="0" smtClean="0"/>
              <a:t> </a:t>
            </a:r>
            <a:r>
              <a:rPr kumimoji="1" lang="en-US" altLang="zh-CN" baseline="0" dirty="0" smtClean="0"/>
              <a:t>1</a:t>
            </a:r>
            <a:r>
              <a:rPr kumimoji="1" lang="zh-CN" altLang="en-US" baseline="0" dirty="0" smtClean="0"/>
              <a:t> </a:t>
            </a:r>
            <a:r>
              <a:rPr kumimoji="1" lang="en-US" altLang="zh-CN" baseline="0" dirty="0" smtClean="0"/>
              <a:t>from</a:t>
            </a:r>
            <a:r>
              <a:rPr kumimoji="1" lang="zh-CN" altLang="en-US" baseline="0" dirty="0" smtClean="0"/>
              <a:t> </a:t>
            </a:r>
            <a:r>
              <a:rPr kumimoji="1" lang="en-US" altLang="zh-CN" baseline="0" dirty="0" smtClean="0"/>
              <a:t>4...</a:t>
            </a:r>
            <a:r>
              <a:rPr kumimoji="1" lang="zh-CN" altLang="en-US" baseline="0" dirty="0" smtClean="0"/>
              <a:t> </a:t>
            </a:r>
            <a:endParaRPr kumimoji="1" lang="en-US" altLang="zh-CN" baseline="0" dirty="0" smtClean="0"/>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24</a:t>
            </a:fld>
            <a:endParaRPr kumimoji="1" lang="zh-CN" altLang="en-US"/>
          </a:p>
        </p:txBody>
      </p:sp>
    </p:spTree>
    <p:extLst>
      <p:ext uri="{BB962C8B-B14F-4D97-AF65-F5344CB8AC3E}">
        <p14:creationId xmlns:p14="http://schemas.microsoft.com/office/powerpoint/2010/main" val="63536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This</a:t>
            </a:r>
            <a:r>
              <a:rPr kumimoji="1" lang="zh-CN" altLang="en-US" dirty="0" smtClean="0"/>
              <a:t> </a:t>
            </a:r>
            <a:r>
              <a:rPr kumimoji="1" lang="en-US" altLang="zh-CN" dirty="0" smtClean="0"/>
              <a:t>table</a:t>
            </a:r>
            <a:r>
              <a:rPr kumimoji="1" lang="zh-CN" altLang="en-US" dirty="0" smtClean="0"/>
              <a:t> </a:t>
            </a:r>
            <a:r>
              <a:rPr kumimoji="1" lang="en-US" altLang="zh-CN" dirty="0" smtClean="0"/>
              <a:t>shows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datasets,</a:t>
            </a:r>
            <a:r>
              <a:rPr kumimoji="1" lang="zh-CN" altLang="en-US" baseline="0" dirty="0" smtClean="0"/>
              <a:t> </a:t>
            </a:r>
            <a:r>
              <a:rPr kumimoji="1" lang="en-US" altLang="zh-CN" baseline="0" dirty="0" smtClean="0"/>
              <a:t>approaches,</a:t>
            </a:r>
            <a:r>
              <a:rPr kumimoji="1" lang="zh-CN" altLang="en-US" baseline="0" dirty="0" smtClean="0"/>
              <a:t> </a:t>
            </a:r>
            <a:r>
              <a:rPr kumimoji="1" lang="en-US" altLang="zh-CN" baseline="0" dirty="0" smtClean="0"/>
              <a:t>evaluation</a:t>
            </a:r>
            <a:r>
              <a:rPr kumimoji="1" lang="zh-CN" altLang="en-US" baseline="0" dirty="0" smtClean="0"/>
              <a:t> </a:t>
            </a:r>
            <a:r>
              <a:rPr kumimoji="1" lang="en-US" altLang="zh-CN" baseline="0" dirty="0" smtClean="0"/>
              <a:t>measurements</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three</a:t>
            </a:r>
            <a:r>
              <a:rPr kumimoji="1" lang="zh-CN" altLang="en-US" baseline="0" dirty="0" smtClean="0"/>
              <a:t> </a:t>
            </a:r>
            <a:r>
              <a:rPr kumimoji="1" lang="en-US" altLang="zh-CN" baseline="0" dirty="0" smtClean="0"/>
              <a:t>selected</a:t>
            </a:r>
            <a:r>
              <a:rPr kumimoji="1" lang="zh-CN" altLang="en-US" baseline="0" dirty="0" smtClean="0"/>
              <a:t> </a:t>
            </a:r>
            <a:r>
              <a:rPr kumimoji="1" lang="en-US" altLang="zh-CN" baseline="0" dirty="0" smtClean="0"/>
              <a:t>studies.</a:t>
            </a:r>
            <a:r>
              <a:rPr kumimoji="1" lang="zh-CN" altLang="en-US" baseline="0" dirty="0" smtClean="0"/>
              <a:t> </a:t>
            </a:r>
            <a:endParaRPr kumimoji="1" lang="en-US" altLang="zh-CN" baseline="0" dirty="0" smtClean="0"/>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25</a:t>
            </a:fld>
            <a:endParaRPr kumimoji="1" lang="zh-CN" altLang="en-US"/>
          </a:p>
        </p:txBody>
      </p:sp>
    </p:spTree>
    <p:extLst>
      <p:ext uri="{BB962C8B-B14F-4D97-AF65-F5344CB8AC3E}">
        <p14:creationId xmlns:p14="http://schemas.microsoft.com/office/powerpoint/2010/main" val="1744038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For</a:t>
            </a:r>
            <a:r>
              <a:rPr kumimoji="1" lang="zh-CN" altLang="en-US" dirty="0" smtClean="0"/>
              <a:t> </a:t>
            </a:r>
            <a:r>
              <a:rPr kumimoji="1" lang="en-US" altLang="zh-CN" dirty="0" smtClean="0"/>
              <a:t>issue</a:t>
            </a:r>
            <a:r>
              <a:rPr kumimoji="1" lang="zh-CN" altLang="en-US" baseline="0" dirty="0" smtClean="0"/>
              <a:t> </a:t>
            </a:r>
            <a:r>
              <a:rPr kumimoji="1" lang="en-US" altLang="zh-CN" baseline="0" dirty="0" smtClean="0"/>
              <a:t>localization,</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ranking</a:t>
            </a:r>
            <a:r>
              <a:rPr kumimoji="1" lang="zh-CN" altLang="en-US" baseline="0" dirty="0" smtClean="0"/>
              <a:t> </a:t>
            </a:r>
            <a:r>
              <a:rPr kumimoji="1" lang="en-US" altLang="zh-CN" baseline="0" dirty="0" smtClean="0"/>
              <a:t>problem.</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performance</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study</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measured</a:t>
            </a:r>
            <a:r>
              <a:rPr kumimoji="1" lang="zh-CN" altLang="en-US" baseline="0" dirty="0" smtClean="0"/>
              <a:t> </a:t>
            </a:r>
            <a:r>
              <a:rPr kumimoji="1" lang="en-US" altLang="zh-CN" baseline="0" dirty="0" smtClean="0"/>
              <a:t>by</a:t>
            </a:r>
            <a:r>
              <a:rPr kumimoji="1" lang="zh-CN" altLang="en-US" baseline="0" dirty="0" smtClean="0"/>
              <a:t> </a:t>
            </a:r>
            <a:r>
              <a:rPr kumimoji="1" lang="en-US" altLang="zh-CN" baseline="0" dirty="0" smtClean="0"/>
              <a:t>MRR(</a:t>
            </a:r>
            <a:r>
              <a:rPr lang="en-US" altLang="zh-CN" sz="1200" b="0" i="0" u="none" strike="noStrike" kern="1200" dirty="0" smtClean="0">
                <a:solidFill>
                  <a:schemeClr val="tx1"/>
                </a:solidFill>
                <a:effectLst/>
                <a:latin typeface="+mn-lt"/>
                <a:ea typeface="+mn-ea"/>
                <a:cs typeface="+mn-cs"/>
              </a:rPr>
              <a:t>Mean Reciprocal Rank</a:t>
            </a:r>
            <a:r>
              <a:rPr kumimoji="1" lang="en-US" altLang="zh-CN" baseline="0" dirty="0" smtClean="0"/>
              <a:t>)and</a:t>
            </a:r>
            <a:r>
              <a:rPr kumimoji="1" lang="zh-CN" altLang="en-US" baseline="0" dirty="0" smtClean="0"/>
              <a:t> </a:t>
            </a:r>
            <a:r>
              <a:rPr kumimoji="1" lang="en-US" altLang="zh-CN" baseline="0" dirty="0" smtClean="0"/>
              <a:t>MAP.</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shown</a:t>
            </a:r>
            <a:r>
              <a:rPr kumimoji="1" lang="zh-CN" altLang="en-US" baseline="0" dirty="0" smtClean="0"/>
              <a:t> </a:t>
            </a:r>
            <a:r>
              <a:rPr kumimoji="1" lang="en-US" altLang="zh-CN" baseline="0" dirty="0" smtClean="0"/>
              <a:t>by</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table,</a:t>
            </a:r>
            <a:r>
              <a:rPr kumimoji="1" lang="zh-CN" altLang="en-US" baseline="0" dirty="0" smtClean="0"/>
              <a:t> </a:t>
            </a:r>
            <a:r>
              <a:rPr kumimoji="1" lang="en-US" altLang="zh-CN" baseline="0" dirty="0" smtClean="0"/>
              <a:t>when</a:t>
            </a:r>
            <a:r>
              <a:rPr kumimoji="1" lang="zh-CN" altLang="en-US" baseline="0" dirty="0" smtClean="0"/>
              <a:t> </a:t>
            </a:r>
            <a:r>
              <a:rPr kumimoji="1" lang="en-US" altLang="zh-CN" baseline="0" dirty="0" smtClean="0"/>
              <a:t>using</a:t>
            </a:r>
            <a:r>
              <a:rPr kumimoji="1" lang="zh-CN" altLang="en-US" baseline="0" dirty="0" smtClean="0"/>
              <a:t> </a:t>
            </a:r>
            <a:r>
              <a:rPr kumimoji="1" lang="en-US" altLang="zh-CN" baseline="0" dirty="0" smtClean="0"/>
              <a:t>non-leaked</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doesn’t</a:t>
            </a:r>
            <a:r>
              <a:rPr kumimoji="1" lang="zh-CN" altLang="en-US" baseline="0" dirty="0" smtClean="0"/>
              <a:t> </a:t>
            </a:r>
            <a:r>
              <a:rPr kumimoji="1" lang="en-US" altLang="zh-CN" baseline="0" dirty="0" smtClean="0"/>
              <a:t>perform</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well</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when</a:t>
            </a:r>
            <a:r>
              <a:rPr kumimoji="1" lang="zh-CN" altLang="en-US" baseline="0" dirty="0" smtClean="0"/>
              <a:t> </a:t>
            </a:r>
            <a:r>
              <a:rPr kumimoji="1" lang="en-US" altLang="zh-CN" baseline="0" dirty="0" smtClean="0"/>
              <a:t>using</a:t>
            </a:r>
            <a:r>
              <a:rPr kumimoji="1" lang="zh-CN" altLang="en-US" baseline="0" dirty="0" smtClean="0"/>
              <a:t> </a:t>
            </a:r>
            <a:r>
              <a:rPr kumimoji="1" lang="en-US" altLang="zh-CN" baseline="0" dirty="0" smtClean="0"/>
              <a:t>leaked</a:t>
            </a:r>
            <a:r>
              <a:rPr kumimoji="1" lang="zh-CN" altLang="en-US" baseline="0" dirty="0" smtClean="0"/>
              <a:t> </a:t>
            </a:r>
            <a:r>
              <a:rPr kumimoji="1" lang="en-US" altLang="zh-CN" baseline="0" dirty="0" smtClean="0"/>
              <a:t>data.</a:t>
            </a:r>
          </a:p>
          <a:p>
            <a:r>
              <a:rPr kumimoji="1" lang="en-US" altLang="zh-CN" baseline="0" dirty="0" smtClean="0"/>
              <a:t>The</a:t>
            </a:r>
            <a:r>
              <a:rPr kumimoji="1" lang="zh-CN" altLang="en-US" baseline="0" dirty="0" smtClean="0"/>
              <a:t> </a:t>
            </a:r>
            <a:r>
              <a:rPr kumimoji="1" lang="en-US" altLang="zh-CN" baseline="0" dirty="0" smtClean="0"/>
              <a:t>figure</a:t>
            </a:r>
            <a:r>
              <a:rPr kumimoji="1" lang="zh-CN" altLang="en-US" baseline="0" dirty="0" smtClean="0"/>
              <a:t> </a:t>
            </a:r>
            <a:r>
              <a:rPr kumimoji="1" lang="en-US" altLang="zh-CN" baseline="0" dirty="0" smtClean="0"/>
              <a:t>shows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recall</a:t>
            </a:r>
            <a:r>
              <a:rPr kumimoji="1" lang="zh-CN" altLang="en-US" baseline="0" dirty="0" smtClean="0"/>
              <a:t> </a:t>
            </a:r>
            <a:r>
              <a:rPr kumimoji="1" lang="en-US" altLang="zh-CN" baseline="0" dirty="0" smtClean="0"/>
              <a:t>rate</a:t>
            </a:r>
            <a:r>
              <a:rPr kumimoji="1" lang="zh-CN" altLang="en-US" baseline="0" dirty="0" smtClean="0"/>
              <a:t> </a:t>
            </a:r>
            <a:r>
              <a:rPr kumimoji="1" lang="en-US" altLang="zh-CN" baseline="0" dirty="0" smtClean="0"/>
              <a:t>at</a:t>
            </a:r>
            <a:r>
              <a:rPr kumimoji="1" lang="zh-CN" altLang="en-US" baseline="0" dirty="0" smtClean="0"/>
              <a:t> </a:t>
            </a:r>
            <a:r>
              <a:rPr kumimoji="1" lang="en-US" altLang="zh-CN" baseline="0" dirty="0" smtClean="0"/>
              <a:t>top</a:t>
            </a:r>
            <a:r>
              <a:rPr kumimoji="1" lang="zh-CN" altLang="en-US" baseline="0" dirty="0" smtClean="0"/>
              <a:t> </a:t>
            </a:r>
            <a:r>
              <a:rPr kumimoji="1" lang="en-US" altLang="zh-CN" baseline="0" dirty="0" smtClean="0"/>
              <a:t>k</a:t>
            </a:r>
            <a:r>
              <a:rPr kumimoji="1" lang="zh-CN" altLang="en-US" baseline="0" dirty="0" smtClean="0"/>
              <a:t> </a:t>
            </a:r>
            <a:r>
              <a:rPr kumimoji="1" lang="en-US" altLang="zh-CN" baseline="0" dirty="0" smtClean="0"/>
              <a:t>candidates.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blue</a:t>
            </a:r>
            <a:r>
              <a:rPr kumimoji="1" lang="zh-CN" altLang="en-US" baseline="0" dirty="0" smtClean="0"/>
              <a:t> </a:t>
            </a:r>
            <a:r>
              <a:rPr kumimoji="1" lang="en-US" altLang="zh-CN" baseline="0" dirty="0" smtClean="0"/>
              <a:t>line</a:t>
            </a:r>
            <a:r>
              <a:rPr kumimoji="1" lang="zh-CN" altLang="en-US" baseline="0" dirty="0" smtClean="0"/>
              <a:t> </a:t>
            </a:r>
            <a:r>
              <a:rPr kumimoji="1" lang="en-US" altLang="zh-CN" baseline="0" dirty="0" smtClean="0"/>
              <a:t>represents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result</a:t>
            </a:r>
            <a:r>
              <a:rPr kumimoji="1" lang="zh-CN" altLang="en-US" baseline="0" dirty="0" smtClean="0"/>
              <a:t> </a:t>
            </a:r>
            <a:r>
              <a:rPr kumimoji="1" lang="en-US" altLang="zh-CN" baseline="0" dirty="0" smtClean="0"/>
              <a:t>with</a:t>
            </a:r>
            <a:r>
              <a:rPr kumimoji="1" lang="zh-CN" altLang="en-US" baseline="0" dirty="0" smtClean="0"/>
              <a:t> </a:t>
            </a:r>
            <a:r>
              <a:rPr kumimoji="1" lang="en-US" altLang="zh-CN" baseline="0" dirty="0" smtClean="0"/>
              <a:t>leaked</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red</a:t>
            </a:r>
            <a:r>
              <a:rPr kumimoji="1" lang="zh-CN" altLang="en-US" baseline="0" dirty="0" smtClean="0"/>
              <a:t> </a:t>
            </a:r>
            <a:r>
              <a:rPr kumimoji="1" lang="en-US" altLang="zh-CN" baseline="0" dirty="0" smtClean="0"/>
              <a:t>line</a:t>
            </a:r>
            <a:r>
              <a:rPr kumimoji="1" lang="zh-CN" altLang="en-US" baseline="0" dirty="0" smtClean="0"/>
              <a:t> </a:t>
            </a:r>
            <a:r>
              <a:rPr kumimoji="1" lang="en-US" altLang="zh-CN" baseline="0" dirty="0" smtClean="0"/>
              <a:t>represents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result</a:t>
            </a:r>
            <a:r>
              <a:rPr kumimoji="1" lang="zh-CN" altLang="en-US" baseline="0" dirty="0" smtClean="0"/>
              <a:t> </a:t>
            </a:r>
            <a:r>
              <a:rPr kumimoji="1" lang="en-US" altLang="zh-CN" baseline="0" dirty="0" smtClean="0"/>
              <a:t>with</a:t>
            </a:r>
            <a:r>
              <a:rPr kumimoji="1" lang="zh-CN" altLang="en-US" baseline="0" dirty="0" smtClean="0"/>
              <a:t> </a:t>
            </a:r>
            <a:r>
              <a:rPr kumimoji="1" lang="en-US" altLang="zh-CN" baseline="0" dirty="0" smtClean="0"/>
              <a:t>non-leaked</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could</a:t>
            </a:r>
            <a:r>
              <a:rPr kumimoji="1" lang="zh-CN" altLang="en-US" baseline="0" dirty="0" smtClean="0"/>
              <a:t> </a:t>
            </a:r>
            <a:r>
              <a:rPr kumimoji="1" lang="en-US" altLang="zh-CN" baseline="0" dirty="0" smtClean="0"/>
              <a:t>see</a:t>
            </a:r>
            <a:r>
              <a:rPr kumimoji="1" lang="zh-CN" altLang="en-US" baseline="0" dirty="0" smtClean="0"/>
              <a:t> </a:t>
            </a:r>
            <a:r>
              <a:rPr kumimoji="1" lang="en-US" altLang="zh-CN" baseline="0" dirty="0" smtClean="0"/>
              <a:t>that,</a:t>
            </a:r>
            <a:r>
              <a:rPr kumimoji="1" lang="zh-CN" altLang="en-US" baseline="0" dirty="0" smtClean="0"/>
              <a:t> </a:t>
            </a:r>
            <a:r>
              <a:rPr kumimoji="1" lang="en-US" altLang="zh-CN" baseline="0" dirty="0" smtClean="0"/>
              <a:t>red</a:t>
            </a:r>
            <a:r>
              <a:rPr kumimoji="1" lang="zh-CN" altLang="en-US" baseline="0" dirty="0" smtClean="0"/>
              <a:t> </a:t>
            </a:r>
            <a:r>
              <a:rPr kumimoji="1" lang="en-US" altLang="zh-CN" baseline="0" dirty="0" smtClean="0"/>
              <a:t>line</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lower</a:t>
            </a:r>
            <a:r>
              <a:rPr kumimoji="1" lang="zh-CN" altLang="en-US" baseline="0" dirty="0" smtClean="0"/>
              <a:t> </a:t>
            </a:r>
            <a:r>
              <a:rPr kumimoji="1" lang="en-US" altLang="zh-CN" baseline="0" dirty="0" smtClean="0"/>
              <a:t>than</a:t>
            </a:r>
            <a:r>
              <a:rPr kumimoji="1" lang="zh-CN" altLang="en-US" baseline="0" dirty="0" smtClean="0"/>
              <a:t> </a:t>
            </a:r>
            <a:r>
              <a:rPr kumimoji="1" lang="en-US" altLang="zh-CN" baseline="0" dirty="0" smtClean="0"/>
              <a:t>blue</a:t>
            </a:r>
            <a:r>
              <a:rPr kumimoji="1" lang="zh-CN" altLang="en-US" baseline="0" dirty="0" smtClean="0"/>
              <a:t> </a:t>
            </a:r>
            <a:r>
              <a:rPr kumimoji="1" lang="en-US" altLang="zh-CN" baseline="0" dirty="0" smtClean="0"/>
              <a:t>line.</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means</a:t>
            </a:r>
            <a:r>
              <a:rPr kumimoji="1" lang="zh-CN" altLang="en-US" baseline="0" dirty="0" smtClean="0"/>
              <a:t> </a:t>
            </a:r>
            <a:r>
              <a:rPr kumimoji="1" lang="en-US" altLang="zh-CN" baseline="0" dirty="0" smtClean="0"/>
              <a:t>when</a:t>
            </a:r>
            <a:r>
              <a:rPr kumimoji="1" lang="zh-CN" altLang="en-US" baseline="0" dirty="0" smtClean="0"/>
              <a:t> </a:t>
            </a:r>
            <a:r>
              <a:rPr kumimoji="1" lang="en-US" altLang="zh-CN" baseline="0" dirty="0" smtClean="0"/>
              <a:t>using</a:t>
            </a:r>
            <a:r>
              <a:rPr kumimoji="1" lang="zh-CN" altLang="en-US" baseline="0" dirty="0" smtClean="0"/>
              <a:t> </a:t>
            </a:r>
            <a:r>
              <a:rPr kumimoji="1" lang="en-US" altLang="zh-CN" baseline="0" dirty="0" smtClean="0"/>
              <a:t>non-leaked</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performance</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not</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high</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leaked</a:t>
            </a:r>
            <a:r>
              <a:rPr kumimoji="1" lang="zh-CN" altLang="en-US" baseline="0" dirty="0" smtClean="0"/>
              <a:t> </a:t>
            </a:r>
            <a:r>
              <a:rPr kumimoji="1" lang="en-US" altLang="zh-CN" baseline="0" dirty="0" smtClean="0"/>
              <a:t>data.</a:t>
            </a:r>
            <a:r>
              <a:rPr kumimoji="1" lang="zh-CN" altLang="en-US" baseline="0" dirty="0" smtClean="0"/>
              <a:t> </a:t>
            </a:r>
            <a:endParaRPr kumimoji="1" lang="en-US" altLang="zh-CN" baseline="0" dirty="0" smtClean="0"/>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26</a:t>
            </a:fld>
            <a:endParaRPr kumimoji="1" lang="zh-CN" altLang="en-US"/>
          </a:p>
        </p:txBody>
      </p:sp>
    </p:spTree>
    <p:extLst>
      <p:ext uri="{BB962C8B-B14F-4D97-AF65-F5344CB8AC3E}">
        <p14:creationId xmlns:p14="http://schemas.microsoft.com/office/powerpoint/2010/main" val="12742997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For</a:t>
            </a:r>
            <a:r>
              <a:rPr kumimoji="1" lang="zh-CN" altLang="en-US" dirty="0" smtClean="0"/>
              <a:t> </a:t>
            </a:r>
            <a:r>
              <a:rPr kumimoji="1" lang="en-US" altLang="zh-CN" dirty="0" smtClean="0"/>
              <a:t>duplicate</a:t>
            </a:r>
            <a:r>
              <a:rPr kumimoji="1" lang="zh-CN" altLang="en-US" dirty="0" smtClean="0"/>
              <a:t> </a:t>
            </a:r>
            <a:r>
              <a:rPr kumimoji="1" lang="en-US" altLang="zh-CN" dirty="0" smtClean="0"/>
              <a:t>detection</a:t>
            </a:r>
            <a:r>
              <a:rPr kumimoji="1" lang="en-US" altLang="zh-CN" baseline="0" dirty="0" smtClean="0"/>
              <a:t>,</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also</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ranking</a:t>
            </a:r>
            <a:r>
              <a:rPr kumimoji="1" lang="zh-CN" altLang="en-US" baseline="0" dirty="0" smtClean="0"/>
              <a:t> </a:t>
            </a:r>
            <a:r>
              <a:rPr kumimoji="1" lang="en-US" altLang="zh-CN" baseline="0" dirty="0" smtClean="0"/>
              <a:t>problems.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performance</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study</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measured</a:t>
            </a:r>
            <a:r>
              <a:rPr kumimoji="1" lang="zh-CN" altLang="en-US" baseline="0" dirty="0" smtClean="0"/>
              <a:t> </a:t>
            </a:r>
            <a:r>
              <a:rPr kumimoji="1" lang="en-US" altLang="zh-CN" baseline="0" dirty="0" smtClean="0"/>
              <a:t>by</a:t>
            </a:r>
            <a:r>
              <a:rPr kumimoji="1" lang="zh-CN" altLang="en-US" baseline="0" dirty="0" smtClean="0"/>
              <a:t> </a:t>
            </a:r>
            <a:r>
              <a:rPr kumimoji="1" lang="en-US" altLang="zh-CN" baseline="0" dirty="0" smtClean="0"/>
              <a:t>MAP.</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shown</a:t>
            </a:r>
            <a:r>
              <a:rPr kumimoji="1" lang="zh-CN" altLang="en-US" baseline="0" dirty="0" smtClean="0"/>
              <a:t> </a:t>
            </a:r>
            <a:r>
              <a:rPr kumimoji="1" lang="en-US" altLang="zh-CN" baseline="0" dirty="0" smtClean="0"/>
              <a:t>by</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table,</a:t>
            </a:r>
            <a:r>
              <a:rPr kumimoji="1" lang="zh-CN" altLang="en-US" baseline="0" dirty="0" smtClean="0"/>
              <a:t> </a:t>
            </a:r>
            <a:r>
              <a:rPr kumimoji="1" lang="en-US" altLang="zh-CN" baseline="0" dirty="0" smtClean="0"/>
              <a:t>both</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eclipse</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err="1" smtClean="0"/>
              <a:t>mozilla</a:t>
            </a:r>
            <a:r>
              <a:rPr kumimoji="1" lang="en-US" altLang="zh-CN" baseline="0" dirty="0" smtClean="0"/>
              <a:t>,</a:t>
            </a:r>
            <a:r>
              <a:rPr kumimoji="1" lang="zh-CN" altLang="en-US" baseline="0" dirty="0" smtClean="0"/>
              <a:t> </a:t>
            </a:r>
            <a:r>
              <a:rPr kumimoji="1" lang="en-US" altLang="zh-CN" baseline="0" dirty="0" smtClean="0"/>
              <a:t>when</a:t>
            </a:r>
            <a:r>
              <a:rPr kumimoji="1" lang="zh-CN" altLang="en-US" baseline="0" dirty="0" smtClean="0"/>
              <a:t> </a:t>
            </a:r>
            <a:r>
              <a:rPr kumimoji="1" lang="en-US" altLang="zh-CN" baseline="0" dirty="0" smtClean="0"/>
              <a:t>using</a:t>
            </a:r>
            <a:r>
              <a:rPr kumimoji="1" lang="zh-CN" altLang="en-US" baseline="0" dirty="0" smtClean="0"/>
              <a:t> </a:t>
            </a:r>
            <a:r>
              <a:rPr kumimoji="1" lang="en-US" altLang="zh-CN" baseline="0" dirty="0" smtClean="0"/>
              <a:t>non-leaked</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doesn’t</a:t>
            </a:r>
            <a:r>
              <a:rPr kumimoji="1" lang="zh-CN" altLang="en-US" baseline="0" dirty="0" smtClean="0"/>
              <a:t> </a:t>
            </a:r>
            <a:r>
              <a:rPr kumimoji="1" lang="en-US" altLang="zh-CN" baseline="0" dirty="0" smtClean="0"/>
              <a:t>perform</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well</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when</a:t>
            </a:r>
            <a:r>
              <a:rPr kumimoji="1" lang="zh-CN" altLang="en-US" baseline="0" dirty="0" smtClean="0"/>
              <a:t> </a:t>
            </a:r>
            <a:r>
              <a:rPr kumimoji="1" lang="en-US" altLang="zh-CN" baseline="0" dirty="0" smtClean="0"/>
              <a:t>using</a:t>
            </a:r>
            <a:r>
              <a:rPr kumimoji="1" lang="zh-CN" altLang="en-US" baseline="0" dirty="0" smtClean="0"/>
              <a:t> </a:t>
            </a:r>
            <a:r>
              <a:rPr kumimoji="1" lang="en-US" altLang="zh-CN" baseline="0" dirty="0" smtClean="0"/>
              <a:t>leaked</a:t>
            </a:r>
            <a:r>
              <a:rPr kumimoji="1" lang="zh-CN" altLang="en-US" baseline="0" dirty="0" smtClean="0"/>
              <a:t> </a:t>
            </a:r>
            <a:r>
              <a:rPr kumimoji="1" lang="en-US" altLang="zh-CN" baseline="0" dirty="0" smtClean="0"/>
              <a:t>data.</a:t>
            </a:r>
          </a:p>
          <a:p>
            <a:r>
              <a:rPr kumimoji="1" lang="en-US" altLang="zh-CN" baseline="0" dirty="0" smtClean="0"/>
              <a:t>The</a:t>
            </a:r>
            <a:r>
              <a:rPr kumimoji="1" lang="zh-CN" altLang="en-US" baseline="0" dirty="0" smtClean="0"/>
              <a:t> </a:t>
            </a:r>
            <a:r>
              <a:rPr kumimoji="1" lang="en-US" altLang="zh-CN" baseline="0" dirty="0" smtClean="0"/>
              <a:t>figure</a:t>
            </a:r>
            <a:r>
              <a:rPr kumimoji="1" lang="zh-CN" altLang="en-US" baseline="0" dirty="0" smtClean="0"/>
              <a:t> </a:t>
            </a:r>
            <a:r>
              <a:rPr kumimoji="1" lang="en-US" altLang="zh-CN" baseline="0" dirty="0" smtClean="0"/>
              <a:t>shows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recall</a:t>
            </a:r>
            <a:r>
              <a:rPr kumimoji="1" lang="zh-CN" altLang="en-US" baseline="0" dirty="0" smtClean="0"/>
              <a:t> </a:t>
            </a:r>
            <a:r>
              <a:rPr kumimoji="1" lang="en-US" altLang="zh-CN" baseline="0" dirty="0" smtClean="0"/>
              <a:t>rate</a:t>
            </a:r>
            <a:r>
              <a:rPr kumimoji="1" lang="zh-CN" altLang="en-US" baseline="0" dirty="0" smtClean="0"/>
              <a:t> </a:t>
            </a:r>
            <a:r>
              <a:rPr kumimoji="1" lang="en-US" altLang="zh-CN" baseline="0" dirty="0" smtClean="0"/>
              <a:t>at</a:t>
            </a:r>
            <a:r>
              <a:rPr kumimoji="1" lang="zh-CN" altLang="en-US" baseline="0" dirty="0" smtClean="0"/>
              <a:t> </a:t>
            </a:r>
            <a:r>
              <a:rPr kumimoji="1" lang="en-US" altLang="zh-CN" baseline="0" dirty="0" smtClean="0"/>
              <a:t>top</a:t>
            </a:r>
            <a:r>
              <a:rPr kumimoji="1" lang="zh-CN" altLang="en-US" baseline="0" dirty="0" smtClean="0"/>
              <a:t> </a:t>
            </a:r>
            <a:r>
              <a:rPr kumimoji="1" lang="en-US" altLang="zh-CN" baseline="0" dirty="0" smtClean="0"/>
              <a:t>k</a:t>
            </a:r>
            <a:r>
              <a:rPr kumimoji="1" lang="zh-CN" altLang="en-US" baseline="0" dirty="0" smtClean="0"/>
              <a:t> </a:t>
            </a:r>
            <a:r>
              <a:rPr kumimoji="1" lang="en-US" altLang="zh-CN" baseline="0" dirty="0" smtClean="0"/>
              <a:t>candidates.</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could</a:t>
            </a:r>
            <a:r>
              <a:rPr kumimoji="1" lang="zh-CN" altLang="en-US" baseline="0" dirty="0" smtClean="0"/>
              <a:t> </a:t>
            </a:r>
            <a:r>
              <a:rPr kumimoji="1" lang="en-US" altLang="zh-CN" baseline="0" dirty="0" smtClean="0"/>
              <a:t>see</a:t>
            </a:r>
            <a:r>
              <a:rPr kumimoji="1" lang="zh-CN" altLang="en-US" baseline="0" dirty="0" smtClean="0"/>
              <a:t> </a:t>
            </a:r>
            <a:r>
              <a:rPr kumimoji="1" lang="en-US" altLang="zh-CN" baseline="0" dirty="0" smtClean="0"/>
              <a:t>that,</a:t>
            </a:r>
            <a:r>
              <a:rPr kumimoji="1" lang="zh-CN" altLang="en-US" baseline="0" dirty="0" smtClean="0"/>
              <a:t> </a:t>
            </a:r>
            <a:r>
              <a:rPr kumimoji="1" lang="en-US" altLang="zh-CN" baseline="0" dirty="0" smtClean="0"/>
              <a:t>both</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eclipse</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err="1" smtClean="0"/>
              <a:t>mozilla</a:t>
            </a:r>
            <a:r>
              <a:rPr kumimoji="1" lang="en-US" altLang="zh-CN" baseline="0" dirty="0" smtClean="0"/>
              <a:t>,</a:t>
            </a:r>
            <a:r>
              <a:rPr kumimoji="1" lang="zh-CN" altLang="en-US" baseline="0" dirty="0" smtClean="0"/>
              <a:t> </a:t>
            </a:r>
            <a:r>
              <a:rPr kumimoji="1" lang="en-US" altLang="zh-CN" baseline="0" dirty="0" smtClean="0"/>
              <a:t>red</a:t>
            </a:r>
            <a:r>
              <a:rPr kumimoji="1" lang="zh-CN" altLang="en-US" baseline="0" dirty="0" smtClean="0"/>
              <a:t> </a:t>
            </a:r>
            <a:r>
              <a:rPr kumimoji="1" lang="en-US" altLang="zh-CN" baseline="0" dirty="0" smtClean="0"/>
              <a:t>line</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lower</a:t>
            </a:r>
            <a:r>
              <a:rPr kumimoji="1" lang="zh-CN" altLang="en-US" baseline="0" dirty="0" smtClean="0"/>
              <a:t> </a:t>
            </a:r>
            <a:r>
              <a:rPr kumimoji="1" lang="en-US" altLang="zh-CN" baseline="0" dirty="0" smtClean="0"/>
              <a:t>than</a:t>
            </a:r>
            <a:r>
              <a:rPr kumimoji="1" lang="zh-CN" altLang="en-US" baseline="0" dirty="0" smtClean="0"/>
              <a:t> </a:t>
            </a:r>
            <a:r>
              <a:rPr kumimoji="1" lang="en-US" altLang="zh-CN" baseline="0" dirty="0" smtClean="0"/>
              <a:t>blue</a:t>
            </a:r>
            <a:r>
              <a:rPr kumimoji="1" lang="zh-CN" altLang="en-US" baseline="0" dirty="0" smtClean="0"/>
              <a:t> </a:t>
            </a:r>
            <a:r>
              <a:rPr kumimoji="1" lang="en-US" altLang="zh-CN" baseline="0" dirty="0" smtClean="0"/>
              <a:t>line.</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means</a:t>
            </a:r>
            <a:r>
              <a:rPr kumimoji="1" lang="zh-CN" altLang="en-US" baseline="0" dirty="0" smtClean="0"/>
              <a:t> </a:t>
            </a:r>
            <a:r>
              <a:rPr kumimoji="1" lang="en-US" altLang="zh-CN" baseline="0" dirty="0" smtClean="0"/>
              <a:t>when</a:t>
            </a:r>
            <a:r>
              <a:rPr kumimoji="1" lang="zh-CN" altLang="en-US" baseline="0" dirty="0" smtClean="0"/>
              <a:t> </a:t>
            </a:r>
            <a:r>
              <a:rPr kumimoji="1" lang="en-US" altLang="zh-CN" baseline="0" dirty="0" smtClean="0"/>
              <a:t>using</a:t>
            </a:r>
            <a:r>
              <a:rPr kumimoji="1" lang="zh-CN" altLang="en-US" baseline="0" dirty="0" smtClean="0"/>
              <a:t> </a:t>
            </a:r>
            <a:r>
              <a:rPr kumimoji="1" lang="en-US" altLang="zh-CN" baseline="0" dirty="0" smtClean="0"/>
              <a:t>non-leaked</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performance</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not</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high</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leaked</a:t>
            </a:r>
            <a:r>
              <a:rPr kumimoji="1" lang="zh-CN" altLang="en-US" baseline="0" dirty="0" smtClean="0"/>
              <a:t> </a:t>
            </a:r>
            <a:r>
              <a:rPr kumimoji="1" lang="en-US" altLang="zh-CN" baseline="0" dirty="0" smtClean="0"/>
              <a:t>data.</a:t>
            </a:r>
            <a:r>
              <a:rPr kumimoji="1" lang="zh-CN" altLang="en-US" baseline="0" dirty="0" smtClean="0"/>
              <a:t> </a:t>
            </a:r>
            <a:endParaRPr kumimoji="1" lang="en-US" altLang="zh-CN" baseline="0" dirty="0" smtClean="0"/>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27</a:t>
            </a:fld>
            <a:endParaRPr kumimoji="1" lang="zh-CN" altLang="en-US"/>
          </a:p>
        </p:txBody>
      </p:sp>
    </p:spTree>
    <p:extLst>
      <p:ext uri="{BB962C8B-B14F-4D97-AF65-F5344CB8AC3E}">
        <p14:creationId xmlns:p14="http://schemas.microsoft.com/office/powerpoint/2010/main" val="6997581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For</a:t>
            </a:r>
            <a:r>
              <a:rPr kumimoji="1" lang="zh-CN" altLang="en-US" dirty="0" smtClean="0"/>
              <a:t> </a:t>
            </a:r>
            <a:r>
              <a:rPr kumimoji="1" lang="en-US" altLang="zh-CN" dirty="0" smtClean="0"/>
              <a:t>fix-time</a:t>
            </a:r>
            <a:r>
              <a:rPr kumimoji="1" lang="zh-CN" altLang="en-US" dirty="0" smtClean="0"/>
              <a:t> </a:t>
            </a:r>
            <a:r>
              <a:rPr kumimoji="1" lang="en-US" altLang="zh-CN" dirty="0" smtClean="0"/>
              <a:t>prediction</a:t>
            </a:r>
            <a:r>
              <a:rPr kumimoji="1" lang="zh-CN" altLang="en-US" dirty="0" smtClean="0"/>
              <a:t> </a:t>
            </a:r>
            <a:r>
              <a:rPr kumimoji="1" lang="en-US" altLang="zh-CN" dirty="0" smtClean="0"/>
              <a:t>experiment,</a:t>
            </a:r>
            <a:r>
              <a:rPr kumimoji="1" lang="zh-CN" altLang="en-US" dirty="0" smtClean="0"/>
              <a:t> </a:t>
            </a:r>
            <a:r>
              <a:rPr kumimoji="1" lang="en-US" altLang="zh-CN" dirty="0" smtClean="0"/>
              <a:t>it</a:t>
            </a:r>
            <a:r>
              <a:rPr kumimoji="1" lang="zh-CN" altLang="en-US" dirty="0" smtClean="0"/>
              <a:t> </a:t>
            </a:r>
            <a:r>
              <a:rPr kumimoji="1" lang="en-US" altLang="zh-CN" dirty="0" smtClean="0"/>
              <a:t>is</a:t>
            </a:r>
            <a:r>
              <a:rPr kumimoji="1" lang="zh-CN" altLang="en-US" dirty="0" smtClean="0"/>
              <a:t> </a:t>
            </a:r>
            <a:r>
              <a:rPr kumimoji="1" lang="en-US" altLang="zh-CN" dirty="0" smtClean="0"/>
              <a:t>aimed</a:t>
            </a:r>
            <a:r>
              <a:rPr kumimoji="1" lang="zh-CN" altLang="en-US" dirty="0" smtClean="0"/>
              <a:t> </a:t>
            </a:r>
            <a:r>
              <a:rPr kumimoji="1" lang="en-US" altLang="zh-CN" dirty="0" smtClean="0"/>
              <a:t>to</a:t>
            </a:r>
            <a:r>
              <a:rPr kumimoji="1" lang="zh-CN" altLang="en-US" dirty="0" smtClean="0"/>
              <a:t> </a:t>
            </a:r>
            <a:r>
              <a:rPr kumimoji="1" lang="en-US" altLang="zh-CN" dirty="0" smtClean="0"/>
              <a:t>determine</a:t>
            </a:r>
            <a:r>
              <a:rPr kumimoji="1" lang="zh-CN" altLang="en-US" baseline="0" dirty="0" smtClean="0"/>
              <a:t> </a:t>
            </a:r>
            <a:r>
              <a:rPr kumimoji="1" lang="en-US" altLang="zh-CN" baseline="0" dirty="0" smtClean="0"/>
              <a:t>if</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filtering</a:t>
            </a:r>
            <a:r>
              <a:rPr kumimoji="1" lang="zh-CN" altLang="en-US" baseline="0" dirty="0" smtClean="0"/>
              <a:t> </a:t>
            </a:r>
            <a:r>
              <a:rPr kumimoji="1" lang="en-US" altLang="zh-CN" baseline="0" dirty="0" smtClean="0"/>
              <a:t>could</a:t>
            </a:r>
            <a:r>
              <a:rPr kumimoji="1" lang="zh-CN" altLang="en-US" baseline="0" dirty="0" smtClean="0"/>
              <a:t> </a:t>
            </a:r>
            <a:r>
              <a:rPr kumimoji="1" lang="en-US" altLang="zh-CN" baseline="0" dirty="0" smtClean="0"/>
              <a:t>help</a:t>
            </a:r>
            <a:r>
              <a:rPr kumimoji="1" lang="zh-CN" altLang="en-US" baseline="0" dirty="0" smtClean="0"/>
              <a:t> </a:t>
            </a:r>
            <a:r>
              <a:rPr kumimoji="1" lang="en-US" altLang="zh-CN" baseline="0" dirty="0" smtClean="0"/>
              <a:t>improve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performance.</a:t>
            </a:r>
            <a:r>
              <a:rPr kumimoji="1" lang="zh-CN" altLang="en-US" baseline="0" dirty="0" smtClean="0"/>
              <a:t> </a:t>
            </a:r>
            <a:endParaRPr kumimoji="1" lang="en-US" altLang="zh-CN" baseline="0" dirty="0" smtClean="0"/>
          </a:p>
          <a:p>
            <a:r>
              <a:rPr kumimoji="1" lang="en-US" altLang="zh-CN" baseline="0" dirty="0" smtClean="0"/>
              <a:t>As</a:t>
            </a:r>
            <a:r>
              <a:rPr kumimoji="1" lang="zh-CN" altLang="en-US" baseline="0" dirty="0" smtClean="0"/>
              <a:t> </a:t>
            </a:r>
            <a:r>
              <a:rPr kumimoji="1" lang="en-US" altLang="zh-CN" baseline="0" dirty="0" smtClean="0"/>
              <a:t>shown</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orange</a:t>
            </a:r>
            <a:r>
              <a:rPr kumimoji="1" lang="zh-CN" altLang="en-US" baseline="0" dirty="0" smtClean="0"/>
              <a:t> </a:t>
            </a:r>
            <a:r>
              <a:rPr kumimoji="1" lang="en-US" altLang="zh-CN" baseline="0" dirty="0" smtClean="0"/>
              <a:t>box,</a:t>
            </a:r>
            <a:r>
              <a:rPr kumimoji="1" lang="zh-CN" altLang="en-US" baseline="0" dirty="0" smtClean="0"/>
              <a:t> </a:t>
            </a:r>
            <a:r>
              <a:rPr kumimoji="1" lang="en-US" altLang="zh-CN" baseline="0" dirty="0" smtClean="0"/>
              <a:t>...</a:t>
            </a:r>
          </a:p>
          <a:p>
            <a:r>
              <a:rPr kumimoji="1" lang="en-US" altLang="zh-CN" baseline="0" dirty="0" smtClean="0"/>
              <a:t>When</a:t>
            </a:r>
            <a:r>
              <a:rPr kumimoji="1" lang="zh-CN" altLang="en-US" baseline="0" dirty="0" smtClean="0"/>
              <a:t> </a:t>
            </a:r>
            <a:r>
              <a:rPr kumimoji="1" lang="en-US" altLang="zh-CN" baseline="0" dirty="0" smtClean="0"/>
              <a:t>using</a:t>
            </a:r>
            <a:r>
              <a:rPr kumimoji="1" lang="zh-CN" altLang="en-US" baseline="0" dirty="0" smtClean="0"/>
              <a:t> </a:t>
            </a:r>
            <a:r>
              <a:rPr kumimoji="1" lang="en-US" altLang="zh-CN" baseline="0" dirty="0" smtClean="0"/>
              <a:t>leaked</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filtering</a:t>
            </a:r>
            <a:r>
              <a:rPr kumimoji="1" lang="zh-CN" altLang="en-US" baseline="0" dirty="0" smtClean="0"/>
              <a:t> </a:t>
            </a:r>
            <a:r>
              <a:rPr kumimoji="1" lang="en-US" altLang="zh-CN" baseline="0" dirty="0" smtClean="0"/>
              <a:t>works</a:t>
            </a:r>
            <a:r>
              <a:rPr kumimoji="1" lang="zh-CN" altLang="en-US" baseline="0" dirty="0" smtClean="0"/>
              <a:t> </a:t>
            </a:r>
            <a:r>
              <a:rPr kumimoji="1" lang="en-US" altLang="zh-CN" baseline="0" dirty="0" smtClean="0"/>
              <a:t>on</a:t>
            </a:r>
            <a:r>
              <a:rPr kumimoji="1" lang="zh-CN" altLang="en-US" baseline="0" dirty="0" smtClean="0"/>
              <a:t> </a:t>
            </a:r>
            <a:r>
              <a:rPr kumimoji="1" lang="en-US" altLang="zh-CN" baseline="0" dirty="0" smtClean="0"/>
              <a:t>all</a:t>
            </a:r>
            <a:r>
              <a:rPr kumimoji="1" lang="zh-CN" altLang="en-US" baseline="0" dirty="0" smtClean="0"/>
              <a:t> </a:t>
            </a:r>
            <a:r>
              <a:rPr kumimoji="1" lang="en-US" altLang="zh-CN" baseline="0" dirty="0" smtClean="0"/>
              <a:t>projects.</a:t>
            </a:r>
            <a:r>
              <a:rPr kumimoji="1" lang="zh-CN" altLang="en-US" baseline="0" dirty="0" smtClean="0"/>
              <a:t> </a:t>
            </a:r>
            <a:r>
              <a:rPr kumimoji="1" lang="en-US" altLang="zh-CN" baseline="0" dirty="0" smtClean="0"/>
              <a:t>But</a:t>
            </a:r>
            <a:r>
              <a:rPr kumimoji="1" lang="zh-CN" altLang="en-US" baseline="0" dirty="0" smtClean="0"/>
              <a:t> </a:t>
            </a:r>
            <a:r>
              <a:rPr kumimoji="1" lang="en-US" altLang="zh-CN" baseline="0" dirty="0" smtClean="0"/>
              <a:t>when</a:t>
            </a:r>
            <a:r>
              <a:rPr kumimoji="1" lang="zh-CN" altLang="en-US" baseline="0" dirty="0" smtClean="0"/>
              <a:t> </a:t>
            </a:r>
            <a:r>
              <a:rPr kumimoji="1" lang="en-US" altLang="zh-CN" baseline="0" dirty="0" smtClean="0"/>
              <a:t>using</a:t>
            </a:r>
            <a:r>
              <a:rPr kumimoji="1" lang="zh-CN" altLang="en-US" baseline="0" dirty="0" smtClean="0"/>
              <a:t> </a:t>
            </a:r>
            <a:r>
              <a:rPr kumimoji="1" lang="en-US" altLang="zh-CN" baseline="0" dirty="0" smtClean="0"/>
              <a:t>non-leaked</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useless</a:t>
            </a:r>
            <a:r>
              <a:rPr kumimoji="1" lang="zh-CN" altLang="en-US" baseline="0" dirty="0" smtClean="0"/>
              <a:t> </a:t>
            </a:r>
            <a:r>
              <a:rPr kumimoji="1" lang="en-US" altLang="zh-CN" baseline="0" dirty="0" smtClean="0"/>
              <a:t>on</a:t>
            </a:r>
            <a:r>
              <a:rPr kumimoji="1" lang="zh-CN" altLang="en-US" baseline="0" dirty="0" smtClean="0"/>
              <a:t> </a:t>
            </a:r>
            <a:r>
              <a:rPr kumimoji="1" lang="en-US" altLang="zh-CN" baseline="0" dirty="0" smtClean="0"/>
              <a:t>some</a:t>
            </a:r>
            <a:r>
              <a:rPr kumimoji="1" lang="zh-CN" altLang="en-US" baseline="0" dirty="0" smtClean="0"/>
              <a:t> </a:t>
            </a:r>
            <a:r>
              <a:rPr kumimoji="1" lang="en-US" altLang="zh-CN" baseline="0" dirty="0" smtClean="0"/>
              <a:t>projects.</a:t>
            </a:r>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28</a:t>
            </a:fld>
            <a:endParaRPr kumimoji="1" lang="zh-CN" altLang="en-US"/>
          </a:p>
        </p:txBody>
      </p:sp>
    </p:spTree>
    <p:extLst>
      <p:ext uri="{BB962C8B-B14F-4D97-AF65-F5344CB8AC3E}">
        <p14:creationId xmlns:p14="http://schemas.microsoft.com/office/powerpoint/2010/main" val="152421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In</a:t>
            </a:r>
            <a:r>
              <a:rPr kumimoji="1" lang="zh-CN" altLang="en-US" dirty="0" smtClean="0"/>
              <a:t> </a:t>
            </a:r>
            <a:r>
              <a:rPr kumimoji="1" lang="en-US" altLang="zh-CN" dirty="0" smtClean="0"/>
              <a:t>practice,</a:t>
            </a:r>
            <a:r>
              <a:rPr kumimoji="1" lang="zh-CN" altLang="en-US" dirty="0" smtClean="0"/>
              <a:t> </a:t>
            </a:r>
            <a:r>
              <a:rPr kumimoji="1" lang="en-US" altLang="zh-CN" dirty="0" smtClean="0"/>
              <a:t>these</a:t>
            </a:r>
            <a:r>
              <a:rPr kumimoji="1" lang="zh-CN" altLang="en-US" dirty="0" smtClean="0"/>
              <a:t> </a:t>
            </a:r>
            <a:r>
              <a:rPr kumimoji="1" lang="en-US" altLang="zh-CN" dirty="0" smtClean="0"/>
              <a:t>applications</a:t>
            </a:r>
            <a:r>
              <a:rPr kumimoji="1" lang="zh-CN" altLang="en-US" dirty="0" smtClean="0"/>
              <a:t> </a:t>
            </a:r>
            <a:r>
              <a:rPr kumimoji="1" lang="en-US" altLang="zh-CN" dirty="0" smtClean="0"/>
              <a:t>scenarios</a:t>
            </a:r>
            <a:r>
              <a:rPr kumimoji="1" lang="zh-CN" altLang="en-US" dirty="0" smtClean="0"/>
              <a:t> </a:t>
            </a:r>
            <a:r>
              <a:rPr kumimoji="1" lang="en-US" altLang="zh-CN" dirty="0" smtClean="0"/>
              <a:t>are</a:t>
            </a:r>
            <a:r>
              <a:rPr kumimoji="1" lang="zh-CN" altLang="en-US" dirty="0" smtClean="0"/>
              <a:t> </a:t>
            </a:r>
            <a:r>
              <a:rPr kumimoji="1" lang="en-US" altLang="zh-CN" dirty="0" smtClean="0"/>
              <a:t>time</a:t>
            </a:r>
            <a:r>
              <a:rPr kumimoji="1" lang="zh-CN" altLang="en-US" baseline="0" dirty="0" smtClean="0"/>
              <a:t> </a:t>
            </a:r>
            <a:r>
              <a:rPr kumimoji="1" lang="en-US" altLang="zh-CN" baseline="0" dirty="0" smtClean="0"/>
              <a:t>related.</a:t>
            </a:r>
            <a:r>
              <a:rPr kumimoji="1" lang="zh-CN" altLang="en-US" baseline="0" dirty="0" smtClean="0"/>
              <a:t> </a:t>
            </a:r>
            <a:r>
              <a:rPr kumimoji="1" lang="en-US" altLang="zh-CN" baseline="0" dirty="0" smtClean="0"/>
              <a:t>When</a:t>
            </a:r>
            <a:r>
              <a:rPr kumimoji="1" lang="zh-CN" altLang="en-US" baseline="0" dirty="0" smtClean="0"/>
              <a:t> </a:t>
            </a:r>
            <a:r>
              <a:rPr kumimoji="1" lang="en-US" altLang="zh-CN" baseline="0" dirty="0" smtClean="0"/>
              <a:t>reporting</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new</a:t>
            </a:r>
            <a:r>
              <a:rPr kumimoji="1" lang="zh-CN" altLang="en-US" baseline="0" dirty="0" smtClean="0"/>
              <a:t> </a:t>
            </a:r>
            <a:r>
              <a:rPr kumimoji="1" lang="en-US" altLang="zh-CN" baseline="0" dirty="0" smtClean="0"/>
              <a:t>issue,</a:t>
            </a:r>
            <a:r>
              <a:rPr kumimoji="1" lang="zh-CN" altLang="en-US" baseline="0" dirty="0" smtClean="0"/>
              <a:t> </a:t>
            </a:r>
            <a:r>
              <a:rPr kumimoji="1" lang="en-US" altLang="zh-CN" baseline="0" dirty="0" smtClean="0"/>
              <a:t>issue</a:t>
            </a:r>
            <a:r>
              <a:rPr kumimoji="1" lang="zh-CN" altLang="en-US" baseline="0" dirty="0" smtClean="0"/>
              <a:t> </a:t>
            </a:r>
            <a:r>
              <a:rPr kumimoji="1" lang="en-US" altLang="zh-CN" baseline="0" dirty="0" smtClean="0"/>
              <a:t>tracking</a:t>
            </a:r>
            <a:r>
              <a:rPr kumimoji="1" lang="zh-CN" altLang="en-US" baseline="0" dirty="0" smtClean="0"/>
              <a:t> </a:t>
            </a:r>
            <a:r>
              <a:rPr kumimoji="1" lang="en-US" altLang="zh-CN" baseline="0" dirty="0" smtClean="0"/>
              <a:t>system</a:t>
            </a:r>
            <a:r>
              <a:rPr kumimoji="1" lang="zh-CN" altLang="en-US" baseline="0" dirty="0" smtClean="0"/>
              <a:t> </a:t>
            </a:r>
            <a:r>
              <a:rPr kumimoji="1" lang="en-US" altLang="zh-CN" baseline="0" dirty="0" smtClean="0"/>
              <a:t>will</a:t>
            </a:r>
            <a:r>
              <a:rPr kumimoji="1" lang="zh-CN" altLang="en-US" baseline="0" dirty="0" smtClean="0"/>
              <a:t> </a:t>
            </a:r>
            <a:r>
              <a:rPr kumimoji="1" lang="en-US" altLang="zh-CN" baseline="0" dirty="0" smtClean="0"/>
              <a:t>detect</a:t>
            </a:r>
            <a:r>
              <a:rPr kumimoji="1" lang="zh-CN" altLang="en-US" baseline="0" dirty="0" smtClean="0"/>
              <a:t> </a:t>
            </a:r>
            <a:r>
              <a:rPr kumimoji="1" lang="en-US" altLang="zh-CN" baseline="0" dirty="0" smtClean="0"/>
              <a:t>its</a:t>
            </a:r>
            <a:r>
              <a:rPr kumimoji="1" lang="zh-CN" altLang="en-US" baseline="0" dirty="0" smtClean="0"/>
              <a:t> </a:t>
            </a:r>
            <a:r>
              <a:rPr kumimoji="1" lang="en-US" altLang="zh-CN" baseline="0" dirty="0" smtClean="0"/>
              <a:t>duplicate</a:t>
            </a:r>
            <a:r>
              <a:rPr kumimoji="1" lang="zh-CN" altLang="en-US" baseline="0" dirty="0" smtClean="0"/>
              <a:t> </a:t>
            </a:r>
            <a:r>
              <a:rPr kumimoji="1" lang="en-US" altLang="zh-CN" baseline="0" dirty="0" smtClean="0"/>
              <a:t>report.</a:t>
            </a:r>
            <a:r>
              <a:rPr kumimoji="1" lang="zh-CN" altLang="en-US" baseline="0" dirty="0" smtClean="0"/>
              <a:t> </a:t>
            </a:r>
            <a:r>
              <a:rPr kumimoji="1" lang="en-US" altLang="zh-CN" baseline="0" dirty="0" smtClean="0"/>
              <a:t>After</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issue</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confirmed</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valid</a:t>
            </a:r>
            <a:r>
              <a:rPr kumimoji="1" lang="zh-CN" altLang="en-US" baseline="0" dirty="0" smtClean="0"/>
              <a:t> </a:t>
            </a:r>
            <a:r>
              <a:rPr kumimoji="1" lang="en-US" altLang="zh-CN" baseline="0" dirty="0" smtClean="0"/>
              <a:t>issue,</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will</a:t>
            </a:r>
            <a:r>
              <a:rPr kumimoji="1" lang="zh-CN" altLang="en-US" baseline="0" dirty="0" smtClean="0"/>
              <a:t> </a:t>
            </a:r>
            <a:r>
              <a:rPr kumimoji="1" lang="en-US" altLang="zh-CN" baseline="0" dirty="0" smtClean="0"/>
              <a:t>be</a:t>
            </a:r>
            <a:r>
              <a:rPr kumimoji="1" lang="zh-CN" altLang="en-US" baseline="0" dirty="0" smtClean="0"/>
              <a:t> </a:t>
            </a:r>
            <a:r>
              <a:rPr kumimoji="1" lang="en-US" altLang="zh-CN" baseline="0" dirty="0" smtClean="0"/>
              <a:t>assigned</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some</a:t>
            </a:r>
            <a:r>
              <a:rPr kumimoji="1" lang="zh-CN" altLang="en-US" baseline="0" dirty="0" smtClean="0"/>
              <a:t> </a:t>
            </a:r>
            <a:r>
              <a:rPr kumimoji="1" lang="en-US" altLang="zh-CN" baseline="0" dirty="0" smtClean="0"/>
              <a:t>developers</a:t>
            </a:r>
            <a:r>
              <a:rPr kumimoji="1" lang="zh-CN" altLang="en-US" baseline="0" dirty="0" smtClean="0"/>
              <a:t> </a:t>
            </a:r>
            <a:r>
              <a:rPr kumimoji="1" lang="en-US" altLang="zh-CN" baseline="0" dirty="0" smtClean="0"/>
              <a:t>or</a:t>
            </a:r>
            <a:r>
              <a:rPr kumimoji="1" lang="zh-CN" altLang="en-US" baseline="0" dirty="0" smtClean="0"/>
              <a:t> </a:t>
            </a:r>
            <a:r>
              <a:rPr kumimoji="1" lang="en-US" altLang="zh-CN" baseline="0" dirty="0" smtClean="0"/>
              <a:t>teams</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be</a:t>
            </a:r>
            <a:r>
              <a:rPr kumimoji="1" lang="zh-CN" altLang="en-US" baseline="0" dirty="0" smtClean="0"/>
              <a:t> </a:t>
            </a:r>
            <a:r>
              <a:rPr kumimoji="1" lang="en-US" altLang="zh-CN" baseline="0" dirty="0" smtClean="0"/>
              <a:t>fixed.</a:t>
            </a:r>
            <a:r>
              <a:rPr kumimoji="1" lang="zh-CN" altLang="en-US" baseline="0" dirty="0" smtClean="0"/>
              <a:t> </a:t>
            </a:r>
            <a:r>
              <a:rPr kumimoji="1" lang="en-US" altLang="zh-CN" baseline="0" dirty="0" smtClean="0"/>
              <a:t>When</a:t>
            </a:r>
            <a:r>
              <a:rPr kumimoji="1" lang="zh-CN" altLang="en-US" baseline="0" dirty="0" smtClean="0"/>
              <a:t> </a:t>
            </a:r>
            <a:r>
              <a:rPr kumimoji="1" lang="en-US" altLang="zh-CN" baseline="0" dirty="0" smtClean="0"/>
              <a:t>under</a:t>
            </a:r>
            <a:r>
              <a:rPr kumimoji="1" lang="zh-CN" altLang="en-US" baseline="0" dirty="0" smtClean="0"/>
              <a:t> </a:t>
            </a:r>
            <a:r>
              <a:rPr kumimoji="1" lang="en-US" altLang="zh-CN" baseline="0" dirty="0" smtClean="0"/>
              <a:t>fixing,</a:t>
            </a:r>
            <a:r>
              <a:rPr kumimoji="1" lang="zh-CN" altLang="en-US" baseline="0" dirty="0" smtClean="0"/>
              <a:t> </a:t>
            </a:r>
            <a:r>
              <a:rPr kumimoji="1" lang="en-US" altLang="zh-CN" baseline="0" dirty="0" smtClean="0"/>
              <a:t>developers</a:t>
            </a:r>
            <a:r>
              <a:rPr kumimoji="1" lang="zh-CN" altLang="en-US" baseline="0" dirty="0" smtClean="0"/>
              <a:t> </a:t>
            </a:r>
            <a:r>
              <a:rPr kumimoji="1" lang="en-US" altLang="zh-CN" baseline="0" dirty="0" smtClean="0"/>
              <a:t>localize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issues</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source</a:t>
            </a:r>
            <a:r>
              <a:rPr kumimoji="1" lang="zh-CN" altLang="en-US" baseline="0" dirty="0" smtClean="0"/>
              <a:t> </a:t>
            </a:r>
            <a:r>
              <a:rPr kumimoji="1" lang="en-US" altLang="zh-CN" baseline="0" dirty="0" smtClean="0"/>
              <a:t>code.</a:t>
            </a:r>
          </a:p>
          <a:p>
            <a:endParaRPr kumimoji="1" lang="en-US" altLang="zh-CN" baseline="0" dirty="0" smtClean="0"/>
          </a:p>
          <a:p>
            <a:r>
              <a:rPr kumimoji="1" lang="zh-CN" altLang="en-US" baseline="0" dirty="0" smtClean="0"/>
              <a:t> </a:t>
            </a:r>
            <a:endParaRPr kumimoji="1" lang="en-US" altLang="zh-CN" baseline="0" dirty="0" smtClean="0"/>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2</a:t>
            </a:fld>
            <a:endParaRPr kumimoji="1" lang="zh-CN" altLang="en-US"/>
          </a:p>
        </p:txBody>
      </p:sp>
    </p:spTree>
    <p:extLst>
      <p:ext uri="{BB962C8B-B14F-4D97-AF65-F5344CB8AC3E}">
        <p14:creationId xmlns:p14="http://schemas.microsoft.com/office/powerpoint/2010/main" val="16993111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For</a:t>
            </a:r>
            <a:r>
              <a:rPr kumimoji="1" lang="zh-CN" altLang="en-US" dirty="0" smtClean="0"/>
              <a:t> </a:t>
            </a:r>
            <a:r>
              <a:rPr kumimoji="1" lang="en-US" altLang="zh-CN" dirty="0" smtClean="0"/>
              <a:t>all</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three</a:t>
            </a:r>
            <a:r>
              <a:rPr kumimoji="1" lang="zh-CN" altLang="en-US" baseline="0" dirty="0" smtClean="0"/>
              <a:t> </a:t>
            </a:r>
            <a:r>
              <a:rPr kumimoji="1" lang="en-US" altLang="zh-CN" baseline="0" dirty="0" smtClean="0"/>
              <a:t>experiments,</a:t>
            </a:r>
            <a:r>
              <a:rPr kumimoji="1" lang="zh-CN" altLang="en-US" baseline="0" dirty="0" smtClean="0"/>
              <a:t> </a:t>
            </a:r>
            <a:r>
              <a:rPr kumimoji="1" lang="en-US" altLang="zh-CN" baseline="0" dirty="0" smtClean="0"/>
              <a:t>..</a:t>
            </a:r>
            <a:endParaRPr kumimoji="1" lang="en-US" altLang="zh-CN" dirty="0" smtClean="0"/>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29</a:t>
            </a:fld>
            <a:endParaRPr kumimoji="1" lang="zh-CN" altLang="en-US"/>
          </a:p>
        </p:txBody>
      </p:sp>
    </p:spTree>
    <p:extLst>
      <p:ext uri="{BB962C8B-B14F-4D97-AF65-F5344CB8AC3E}">
        <p14:creationId xmlns:p14="http://schemas.microsoft.com/office/powerpoint/2010/main" val="13711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30</a:t>
            </a:fld>
            <a:endParaRPr kumimoji="1" lang="zh-CN" altLang="en-US"/>
          </a:p>
        </p:txBody>
      </p:sp>
    </p:spTree>
    <p:extLst>
      <p:ext uri="{BB962C8B-B14F-4D97-AF65-F5344CB8AC3E}">
        <p14:creationId xmlns:p14="http://schemas.microsoft.com/office/powerpoint/2010/main" val="80972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15min.</a:t>
            </a:r>
            <a:r>
              <a:rPr kumimoji="1" lang="zh-CN" altLang="en-US" dirty="0" smtClean="0"/>
              <a:t> </a:t>
            </a:r>
            <a:r>
              <a:rPr kumimoji="1" lang="en-US" altLang="zh-CN" dirty="0" smtClean="0"/>
              <a:t>Next</a:t>
            </a:r>
            <a:r>
              <a:rPr kumimoji="1" lang="en-US" altLang="zh-CN" dirty="0" smtClean="0"/>
              <a:t>,</a:t>
            </a:r>
            <a:r>
              <a:rPr kumimoji="1" lang="zh-CN" altLang="en-US" baseline="0" dirty="0" smtClean="0"/>
              <a:t> </a:t>
            </a:r>
            <a:r>
              <a:rPr kumimoji="1" lang="en-US" altLang="zh-CN" baseline="0" dirty="0" smtClean="0"/>
              <a:t>I</a:t>
            </a:r>
            <a:r>
              <a:rPr kumimoji="1" lang="zh-CN" altLang="en-US" baseline="0" dirty="0" smtClean="0"/>
              <a:t> </a:t>
            </a:r>
            <a:r>
              <a:rPr kumimoji="1" lang="en-US" altLang="zh-CN" baseline="0" dirty="0" smtClean="0"/>
              <a:t>will</a:t>
            </a:r>
            <a:r>
              <a:rPr kumimoji="1" lang="zh-CN" altLang="en-US" baseline="0" dirty="0" smtClean="0"/>
              <a:t> </a:t>
            </a:r>
            <a:r>
              <a:rPr kumimoji="1" lang="en-US" altLang="zh-CN" baseline="0" dirty="0" smtClean="0"/>
              <a:t>show</a:t>
            </a:r>
            <a:r>
              <a:rPr kumimoji="1" lang="zh-CN" altLang="en-US" baseline="0" dirty="0" smtClean="0"/>
              <a:t> </a:t>
            </a:r>
            <a:r>
              <a:rPr kumimoji="1" lang="en-US" altLang="zh-CN" baseline="0" dirty="0" smtClean="0"/>
              <a:t>you</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results</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rq4</a:t>
            </a:r>
            <a:endParaRPr kumimoji="1" lang="zh-CN" altLang="en-US" dirty="0"/>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31</a:t>
            </a:fld>
            <a:endParaRPr kumimoji="1" lang="zh-CN" altLang="en-US"/>
          </a:p>
        </p:txBody>
      </p:sp>
    </p:spTree>
    <p:extLst>
      <p:ext uri="{BB962C8B-B14F-4D97-AF65-F5344CB8AC3E}">
        <p14:creationId xmlns:p14="http://schemas.microsoft.com/office/powerpoint/2010/main" val="12971990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We</a:t>
            </a:r>
            <a:r>
              <a:rPr kumimoji="1" lang="zh-CN" altLang="en-US" dirty="0" smtClean="0"/>
              <a:t> </a:t>
            </a:r>
            <a:r>
              <a:rPr kumimoji="1" lang="en-US" altLang="zh-CN" dirty="0" smtClean="0"/>
              <a:t>determine</a:t>
            </a:r>
            <a:r>
              <a:rPr kumimoji="1" lang="zh-CN" altLang="en-US" dirty="0" smtClean="0"/>
              <a:t> </a:t>
            </a:r>
            <a:r>
              <a:rPr kumimoji="1" lang="en-US" altLang="zh-CN" dirty="0" smtClean="0"/>
              <a:t>the</a:t>
            </a:r>
            <a:r>
              <a:rPr kumimoji="1" lang="zh-CN" altLang="en-US" dirty="0" smtClean="0"/>
              <a:t> </a:t>
            </a:r>
            <a:r>
              <a:rPr kumimoji="1" lang="en-US" altLang="zh-CN" dirty="0" smtClean="0"/>
              <a:t>influential</a:t>
            </a:r>
            <a:r>
              <a:rPr kumimoji="1" lang="zh-CN" altLang="en-US" dirty="0" smtClean="0"/>
              <a:t> </a:t>
            </a:r>
            <a:r>
              <a:rPr kumimoji="1" lang="en-US" altLang="zh-CN" dirty="0" smtClean="0"/>
              <a:t>attributes</a:t>
            </a:r>
            <a:r>
              <a:rPr kumimoji="1" lang="zh-CN" altLang="en-US" baseline="0" dirty="0" smtClean="0"/>
              <a:t> </a:t>
            </a:r>
            <a:r>
              <a:rPr kumimoji="1" lang="en-US" altLang="zh-CN" baseline="0" dirty="0" smtClean="0"/>
              <a:t>through</a:t>
            </a:r>
            <a:r>
              <a:rPr kumimoji="1" lang="zh-CN" altLang="en-US" baseline="0" dirty="0" smtClean="0"/>
              <a:t> </a:t>
            </a:r>
            <a:r>
              <a:rPr lang="en-US" altLang="zh-CN" sz="1200" dirty="0" smtClean="0"/>
              <a:t>Observe the differences in study results after replacing leaked data with non-leaked data </a:t>
            </a:r>
            <a:r>
              <a:rPr lang="en-US" altLang="zh-CN" sz="1200" dirty="0" smtClean="0">
                <a:solidFill>
                  <a:srgbClr val="0070C0"/>
                </a:solidFill>
              </a:rPr>
              <a:t>of </a:t>
            </a:r>
            <a:r>
              <a:rPr lang="zh-CN" altLang="en-US" sz="1200" dirty="0" smtClean="0">
                <a:solidFill>
                  <a:srgbClr val="0070C0"/>
                </a:solidFill>
              </a:rPr>
              <a:t>**</a:t>
            </a:r>
            <a:r>
              <a:rPr lang="en-US" altLang="zh-CN" sz="1200" dirty="0" smtClean="0">
                <a:solidFill>
                  <a:srgbClr val="0070C0"/>
                </a:solidFill>
              </a:rPr>
              <a:t>single attribute</a:t>
            </a:r>
            <a:r>
              <a:rPr lang="zh-CN" altLang="en-US" sz="1200" dirty="0" smtClean="0">
                <a:solidFill>
                  <a:srgbClr val="0070C0"/>
                </a:solidFill>
              </a:rPr>
              <a:t>**</a:t>
            </a:r>
            <a:r>
              <a:rPr lang="en-US" altLang="zh-CN" sz="1200" dirty="0" smtClean="0">
                <a:solidFill>
                  <a:srgbClr val="0070C0"/>
                </a:solidFill>
              </a:rPr>
              <a:t>.</a:t>
            </a:r>
            <a:r>
              <a:rPr lang="zh-CN" altLang="en-US" sz="1200" dirty="0" smtClean="0">
                <a:solidFill>
                  <a:srgbClr val="0070C0"/>
                </a:solidFill>
              </a:rPr>
              <a:t> </a:t>
            </a:r>
            <a:r>
              <a:rPr lang="en-US" altLang="zh-CN" sz="1200" dirty="0" smtClean="0">
                <a:solidFill>
                  <a:srgbClr val="0070C0"/>
                </a:solidFill>
              </a:rPr>
              <a:t>The</a:t>
            </a:r>
            <a:r>
              <a:rPr lang="zh-CN" altLang="en-US" sz="1200" dirty="0" smtClean="0">
                <a:solidFill>
                  <a:srgbClr val="0070C0"/>
                </a:solidFill>
              </a:rPr>
              <a:t> </a:t>
            </a:r>
            <a:r>
              <a:rPr lang="en-US" altLang="zh-CN" sz="1200" dirty="0" smtClean="0">
                <a:solidFill>
                  <a:srgbClr val="0070C0"/>
                </a:solidFill>
              </a:rPr>
              <a:t>table</a:t>
            </a:r>
            <a:r>
              <a:rPr lang="zh-CN" altLang="en-US" sz="1200" baseline="0" dirty="0" smtClean="0">
                <a:solidFill>
                  <a:srgbClr val="0070C0"/>
                </a:solidFill>
              </a:rPr>
              <a:t> </a:t>
            </a:r>
            <a:r>
              <a:rPr lang="en-US" altLang="zh-CN" sz="1200" baseline="0" dirty="0" smtClean="0">
                <a:solidFill>
                  <a:srgbClr val="0070C0"/>
                </a:solidFill>
              </a:rPr>
              <a:t>lists</a:t>
            </a:r>
            <a:r>
              <a:rPr lang="zh-CN" altLang="en-US" sz="1200" baseline="0" dirty="0" smtClean="0">
                <a:solidFill>
                  <a:srgbClr val="0070C0"/>
                </a:solidFill>
              </a:rPr>
              <a:t> </a:t>
            </a:r>
            <a:r>
              <a:rPr lang="en-US" altLang="zh-CN" sz="1200" baseline="0" dirty="0" smtClean="0">
                <a:solidFill>
                  <a:srgbClr val="0070C0"/>
                </a:solidFill>
              </a:rPr>
              <a:t>all</a:t>
            </a:r>
            <a:r>
              <a:rPr lang="zh-CN" altLang="en-US" sz="1200" baseline="0" dirty="0" smtClean="0">
                <a:solidFill>
                  <a:srgbClr val="0070C0"/>
                </a:solidFill>
              </a:rPr>
              <a:t> </a:t>
            </a:r>
            <a:r>
              <a:rPr lang="en-US" altLang="zh-CN" sz="1200" baseline="0" dirty="0" smtClean="0">
                <a:solidFill>
                  <a:srgbClr val="0070C0"/>
                </a:solidFill>
              </a:rPr>
              <a:t>the</a:t>
            </a:r>
            <a:r>
              <a:rPr lang="zh-CN" altLang="en-US" sz="1200" baseline="0" dirty="0" smtClean="0">
                <a:solidFill>
                  <a:srgbClr val="0070C0"/>
                </a:solidFill>
              </a:rPr>
              <a:t> </a:t>
            </a:r>
            <a:r>
              <a:rPr lang="en-US" altLang="zh-CN" sz="1200" baseline="0" dirty="0" smtClean="0">
                <a:solidFill>
                  <a:srgbClr val="0070C0"/>
                </a:solidFill>
              </a:rPr>
              <a:t>attributes</a:t>
            </a:r>
            <a:r>
              <a:rPr lang="zh-CN" altLang="en-US" sz="1200" baseline="0" dirty="0" smtClean="0">
                <a:solidFill>
                  <a:srgbClr val="0070C0"/>
                </a:solidFill>
              </a:rPr>
              <a:t> </a:t>
            </a:r>
            <a:r>
              <a:rPr lang="en-US" altLang="zh-CN" sz="1200" baseline="0" dirty="0" smtClean="0">
                <a:solidFill>
                  <a:srgbClr val="0070C0"/>
                </a:solidFill>
              </a:rPr>
              <a:t>used</a:t>
            </a:r>
            <a:r>
              <a:rPr lang="zh-CN" altLang="en-US" sz="1200" baseline="0" dirty="0" smtClean="0">
                <a:solidFill>
                  <a:srgbClr val="0070C0"/>
                </a:solidFill>
              </a:rPr>
              <a:t> </a:t>
            </a:r>
            <a:r>
              <a:rPr lang="en-US" altLang="zh-CN" sz="1200" baseline="0" dirty="0" smtClean="0">
                <a:solidFill>
                  <a:srgbClr val="0070C0"/>
                </a:solidFill>
              </a:rPr>
              <a:t>in</a:t>
            </a:r>
            <a:r>
              <a:rPr lang="zh-CN" altLang="en-US" sz="1200" baseline="0" dirty="0" smtClean="0">
                <a:solidFill>
                  <a:srgbClr val="0070C0"/>
                </a:solidFill>
              </a:rPr>
              <a:t> </a:t>
            </a:r>
            <a:r>
              <a:rPr lang="en-US" altLang="zh-CN" sz="1200" baseline="0" dirty="0" smtClean="0">
                <a:solidFill>
                  <a:srgbClr val="0070C0"/>
                </a:solidFill>
              </a:rPr>
              <a:t>the</a:t>
            </a:r>
            <a:r>
              <a:rPr lang="zh-CN" altLang="en-US" sz="1200" baseline="0" dirty="0" smtClean="0">
                <a:solidFill>
                  <a:srgbClr val="0070C0"/>
                </a:solidFill>
              </a:rPr>
              <a:t> </a:t>
            </a:r>
            <a:r>
              <a:rPr lang="en-US" altLang="zh-CN" sz="1200" baseline="0" dirty="0" smtClean="0">
                <a:solidFill>
                  <a:srgbClr val="0070C0"/>
                </a:solidFill>
              </a:rPr>
              <a:t>selected</a:t>
            </a:r>
            <a:r>
              <a:rPr lang="zh-CN" altLang="en-US" sz="1200" baseline="0" dirty="0" smtClean="0">
                <a:solidFill>
                  <a:srgbClr val="0070C0"/>
                </a:solidFill>
              </a:rPr>
              <a:t> </a:t>
            </a:r>
            <a:r>
              <a:rPr lang="en-US" altLang="zh-CN" sz="1200" baseline="0" dirty="0" smtClean="0">
                <a:solidFill>
                  <a:srgbClr val="0070C0"/>
                </a:solidFill>
              </a:rPr>
              <a:t>three</a:t>
            </a:r>
            <a:r>
              <a:rPr lang="zh-CN" altLang="en-US" sz="1200" baseline="0" dirty="0" smtClean="0">
                <a:solidFill>
                  <a:srgbClr val="0070C0"/>
                </a:solidFill>
              </a:rPr>
              <a:t> </a:t>
            </a:r>
            <a:r>
              <a:rPr lang="en-US" altLang="zh-CN" sz="1200" baseline="0" dirty="0" smtClean="0">
                <a:solidFill>
                  <a:srgbClr val="0070C0"/>
                </a:solidFill>
              </a:rPr>
              <a:t>papers.</a:t>
            </a:r>
            <a:r>
              <a:rPr lang="zh-CN" altLang="en-US" sz="1200" baseline="0" dirty="0" smtClean="0">
                <a:solidFill>
                  <a:srgbClr val="0070C0"/>
                </a:solidFill>
              </a:rPr>
              <a:t> </a:t>
            </a:r>
            <a:r>
              <a:rPr lang="en-US" altLang="zh-CN" sz="1200" baseline="0" dirty="0" smtClean="0">
                <a:solidFill>
                  <a:srgbClr val="0070C0"/>
                </a:solidFill>
              </a:rPr>
              <a:t>And</a:t>
            </a:r>
            <a:r>
              <a:rPr lang="zh-CN" altLang="en-US" sz="1200" baseline="0" dirty="0" smtClean="0">
                <a:solidFill>
                  <a:srgbClr val="0070C0"/>
                </a:solidFill>
              </a:rPr>
              <a:t> </a:t>
            </a:r>
            <a:r>
              <a:rPr lang="en-US" altLang="zh-CN" sz="1200" baseline="0" dirty="0" smtClean="0">
                <a:solidFill>
                  <a:srgbClr val="0070C0"/>
                </a:solidFill>
              </a:rPr>
              <a:t>the</a:t>
            </a:r>
            <a:r>
              <a:rPr lang="zh-CN" altLang="en-US" sz="1200" baseline="0" dirty="0" smtClean="0">
                <a:solidFill>
                  <a:srgbClr val="0070C0"/>
                </a:solidFill>
              </a:rPr>
              <a:t> </a:t>
            </a:r>
            <a:r>
              <a:rPr lang="en-US" altLang="zh-CN" sz="1200" baseline="0" dirty="0" smtClean="0">
                <a:solidFill>
                  <a:srgbClr val="0070C0"/>
                </a:solidFill>
              </a:rPr>
              <a:t>red</a:t>
            </a:r>
            <a:r>
              <a:rPr lang="zh-CN" altLang="en-US" sz="1200" baseline="0" dirty="0" smtClean="0">
                <a:solidFill>
                  <a:srgbClr val="0070C0"/>
                </a:solidFill>
              </a:rPr>
              <a:t> </a:t>
            </a:r>
            <a:r>
              <a:rPr lang="en-US" altLang="zh-CN" sz="1200" baseline="0" dirty="0" smtClean="0">
                <a:solidFill>
                  <a:srgbClr val="0070C0"/>
                </a:solidFill>
              </a:rPr>
              <a:t>indicates</a:t>
            </a:r>
            <a:r>
              <a:rPr lang="zh-CN" altLang="en-US" sz="1200" baseline="0" dirty="0" smtClean="0">
                <a:solidFill>
                  <a:srgbClr val="0070C0"/>
                </a:solidFill>
              </a:rPr>
              <a:t> </a:t>
            </a:r>
            <a:r>
              <a:rPr lang="en-US" altLang="zh-CN" sz="1200" baseline="0" dirty="0" smtClean="0">
                <a:solidFill>
                  <a:srgbClr val="0070C0"/>
                </a:solidFill>
              </a:rPr>
              <a:t>it</a:t>
            </a:r>
            <a:r>
              <a:rPr lang="zh-CN" altLang="en-US" sz="1200" baseline="0" dirty="0" smtClean="0">
                <a:solidFill>
                  <a:srgbClr val="0070C0"/>
                </a:solidFill>
              </a:rPr>
              <a:t> </a:t>
            </a:r>
            <a:r>
              <a:rPr lang="en-US" altLang="zh-CN" sz="1200" baseline="0" dirty="0" smtClean="0">
                <a:solidFill>
                  <a:srgbClr val="0070C0"/>
                </a:solidFill>
              </a:rPr>
              <a:t>is</a:t>
            </a:r>
            <a:r>
              <a:rPr lang="zh-CN" altLang="en-US" sz="1200" baseline="0" dirty="0" smtClean="0">
                <a:solidFill>
                  <a:srgbClr val="0070C0"/>
                </a:solidFill>
              </a:rPr>
              <a:t> </a:t>
            </a:r>
            <a:r>
              <a:rPr lang="en-US" altLang="zh-CN" sz="1200" baseline="0" dirty="0" smtClean="0">
                <a:solidFill>
                  <a:srgbClr val="0070C0"/>
                </a:solidFill>
              </a:rPr>
              <a:t>a</a:t>
            </a:r>
            <a:r>
              <a:rPr lang="zh-CN" altLang="en-US" sz="1200" baseline="0" dirty="0" smtClean="0">
                <a:solidFill>
                  <a:srgbClr val="0070C0"/>
                </a:solidFill>
              </a:rPr>
              <a:t> </a:t>
            </a:r>
            <a:r>
              <a:rPr lang="en-US" altLang="zh-CN" sz="1200" baseline="0" dirty="0" smtClean="0">
                <a:solidFill>
                  <a:srgbClr val="0070C0"/>
                </a:solidFill>
              </a:rPr>
              <a:t>changeable</a:t>
            </a:r>
            <a:r>
              <a:rPr lang="zh-CN" altLang="en-US" sz="1200" baseline="0" dirty="0" smtClean="0">
                <a:solidFill>
                  <a:srgbClr val="0070C0"/>
                </a:solidFill>
              </a:rPr>
              <a:t> </a:t>
            </a:r>
            <a:r>
              <a:rPr lang="en-US" altLang="zh-CN" sz="1200" baseline="0" dirty="0" smtClean="0">
                <a:solidFill>
                  <a:srgbClr val="0070C0"/>
                </a:solidFill>
              </a:rPr>
              <a:t>attribute.</a:t>
            </a:r>
            <a:r>
              <a:rPr lang="zh-CN" altLang="en-US" sz="1200" baseline="0" dirty="0" smtClean="0">
                <a:solidFill>
                  <a:srgbClr val="0070C0"/>
                </a:solidFill>
              </a:rPr>
              <a:t> </a:t>
            </a:r>
            <a:r>
              <a:rPr lang="en-US" altLang="zh-CN" sz="1200" baseline="0" dirty="0" smtClean="0">
                <a:solidFill>
                  <a:srgbClr val="0070C0"/>
                </a:solidFill>
              </a:rPr>
              <a:t>So</a:t>
            </a:r>
            <a:r>
              <a:rPr lang="zh-CN" altLang="en-US" sz="1200" baseline="0" dirty="0" smtClean="0">
                <a:solidFill>
                  <a:srgbClr val="0070C0"/>
                </a:solidFill>
              </a:rPr>
              <a:t> </a:t>
            </a:r>
            <a:r>
              <a:rPr lang="en-US" altLang="zh-CN" sz="1200" baseline="0" dirty="0" smtClean="0">
                <a:solidFill>
                  <a:srgbClr val="0070C0"/>
                </a:solidFill>
              </a:rPr>
              <a:t>for</a:t>
            </a:r>
            <a:r>
              <a:rPr lang="zh-CN" altLang="en-US" sz="1200" baseline="0" dirty="0" smtClean="0">
                <a:solidFill>
                  <a:srgbClr val="0070C0"/>
                </a:solidFill>
              </a:rPr>
              <a:t> </a:t>
            </a:r>
            <a:r>
              <a:rPr lang="en-US" altLang="zh-CN" sz="1200" baseline="0" dirty="0" smtClean="0">
                <a:solidFill>
                  <a:srgbClr val="0070C0"/>
                </a:solidFill>
              </a:rPr>
              <a:t>issue</a:t>
            </a:r>
            <a:r>
              <a:rPr lang="zh-CN" altLang="en-US" sz="1200" baseline="0" dirty="0" smtClean="0">
                <a:solidFill>
                  <a:srgbClr val="0070C0"/>
                </a:solidFill>
              </a:rPr>
              <a:t> </a:t>
            </a:r>
            <a:r>
              <a:rPr lang="en-US" altLang="zh-CN" sz="1200" baseline="0" dirty="0" smtClean="0">
                <a:solidFill>
                  <a:srgbClr val="0070C0"/>
                </a:solidFill>
              </a:rPr>
              <a:t>localization,</a:t>
            </a:r>
            <a:r>
              <a:rPr lang="zh-CN" altLang="en-US" sz="1200" baseline="0" dirty="0" smtClean="0">
                <a:solidFill>
                  <a:srgbClr val="0070C0"/>
                </a:solidFill>
              </a:rPr>
              <a:t> </a:t>
            </a:r>
            <a:r>
              <a:rPr lang="en-US" altLang="zh-CN" sz="1200" baseline="0" dirty="0" smtClean="0">
                <a:solidFill>
                  <a:srgbClr val="0070C0"/>
                </a:solidFill>
              </a:rPr>
              <a:t>summary</a:t>
            </a:r>
            <a:r>
              <a:rPr lang="zh-CN" altLang="en-US" sz="1200" baseline="0" dirty="0" smtClean="0">
                <a:solidFill>
                  <a:srgbClr val="0070C0"/>
                </a:solidFill>
              </a:rPr>
              <a:t> </a:t>
            </a:r>
            <a:r>
              <a:rPr lang="en-US" altLang="zh-CN" sz="1200" baseline="0" dirty="0" smtClean="0">
                <a:solidFill>
                  <a:srgbClr val="0070C0"/>
                </a:solidFill>
              </a:rPr>
              <a:t>is</a:t>
            </a:r>
            <a:r>
              <a:rPr lang="zh-CN" altLang="en-US" sz="1200" baseline="0" dirty="0" smtClean="0">
                <a:solidFill>
                  <a:srgbClr val="0070C0"/>
                </a:solidFill>
              </a:rPr>
              <a:t> </a:t>
            </a:r>
            <a:r>
              <a:rPr lang="en-US" altLang="zh-CN" sz="1200" baseline="0" dirty="0" smtClean="0">
                <a:solidFill>
                  <a:srgbClr val="0070C0"/>
                </a:solidFill>
              </a:rPr>
              <a:t>the</a:t>
            </a:r>
            <a:r>
              <a:rPr lang="zh-CN" altLang="en-US" sz="1200" baseline="0" dirty="0" smtClean="0">
                <a:solidFill>
                  <a:srgbClr val="0070C0"/>
                </a:solidFill>
              </a:rPr>
              <a:t> </a:t>
            </a:r>
            <a:r>
              <a:rPr lang="en-US" altLang="zh-CN" sz="1200" baseline="0" dirty="0" smtClean="0">
                <a:solidFill>
                  <a:srgbClr val="0070C0"/>
                </a:solidFill>
              </a:rPr>
              <a:t>only</a:t>
            </a:r>
            <a:r>
              <a:rPr lang="zh-CN" altLang="en-US" sz="1200" baseline="0" dirty="0" smtClean="0">
                <a:solidFill>
                  <a:srgbClr val="0070C0"/>
                </a:solidFill>
              </a:rPr>
              <a:t> </a:t>
            </a:r>
            <a:r>
              <a:rPr lang="en-US" altLang="zh-CN" sz="1200" baseline="0" dirty="0" smtClean="0">
                <a:solidFill>
                  <a:srgbClr val="0070C0"/>
                </a:solidFill>
              </a:rPr>
              <a:t>one</a:t>
            </a:r>
            <a:r>
              <a:rPr lang="zh-CN" altLang="en-US" sz="1200" baseline="0" dirty="0" smtClean="0">
                <a:solidFill>
                  <a:srgbClr val="0070C0"/>
                </a:solidFill>
              </a:rPr>
              <a:t> </a:t>
            </a:r>
            <a:r>
              <a:rPr lang="en-US" altLang="zh-CN" sz="1200" baseline="0" dirty="0" smtClean="0">
                <a:solidFill>
                  <a:srgbClr val="0070C0"/>
                </a:solidFill>
              </a:rPr>
              <a:t>changeable</a:t>
            </a:r>
            <a:r>
              <a:rPr lang="zh-CN" altLang="en-US" sz="1200" baseline="0" dirty="0" smtClean="0">
                <a:solidFill>
                  <a:srgbClr val="0070C0"/>
                </a:solidFill>
              </a:rPr>
              <a:t> </a:t>
            </a:r>
            <a:r>
              <a:rPr lang="en-US" altLang="zh-CN" sz="1200" baseline="0" dirty="0" smtClean="0">
                <a:solidFill>
                  <a:srgbClr val="0070C0"/>
                </a:solidFill>
              </a:rPr>
              <a:t>attribute.</a:t>
            </a:r>
            <a:r>
              <a:rPr lang="zh-CN" altLang="en-US" sz="1200" baseline="0" dirty="0" smtClean="0">
                <a:solidFill>
                  <a:srgbClr val="0070C0"/>
                </a:solidFill>
              </a:rPr>
              <a:t> </a:t>
            </a:r>
            <a:r>
              <a:rPr lang="en-US" altLang="zh-CN" sz="1200" baseline="0" dirty="0" smtClean="0">
                <a:solidFill>
                  <a:srgbClr val="0070C0"/>
                </a:solidFill>
              </a:rPr>
              <a:t>For</a:t>
            </a:r>
            <a:r>
              <a:rPr lang="zh-CN" altLang="en-US" sz="1200" baseline="0" dirty="0" smtClean="0">
                <a:solidFill>
                  <a:srgbClr val="0070C0"/>
                </a:solidFill>
              </a:rPr>
              <a:t> </a:t>
            </a:r>
            <a:r>
              <a:rPr lang="en-US" altLang="zh-CN" sz="1200" baseline="0" dirty="0" smtClean="0">
                <a:solidFill>
                  <a:srgbClr val="0070C0"/>
                </a:solidFill>
              </a:rPr>
              <a:t>duplicate</a:t>
            </a:r>
            <a:r>
              <a:rPr lang="zh-CN" altLang="en-US" sz="1200" baseline="0" dirty="0" smtClean="0">
                <a:solidFill>
                  <a:srgbClr val="0070C0"/>
                </a:solidFill>
              </a:rPr>
              <a:t> </a:t>
            </a:r>
            <a:r>
              <a:rPr lang="en-US" altLang="zh-CN" sz="1200" baseline="0" dirty="0" smtClean="0">
                <a:solidFill>
                  <a:srgbClr val="0070C0"/>
                </a:solidFill>
              </a:rPr>
              <a:t>detection,</a:t>
            </a:r>
            <a:r>
              <a:rPr lang="zh-CN" altLang="en-US" sz="1200" baseline="0" dirty="0" smtClean="0">
                <a:solidFill>
                  <a:srgbClr val="0070C0"/>
                </a:solidFill>
              </a:rPr>
              <a:t> </a:t>
            </a:r>
            <a:r>
              <a:rPr lang="en-US" altLang="zh-CN" sz="1200" baseline="0" dirty="0" smtClean="0">
                <a:solidFill>
                  <a:srgbClr val="0070C0"/>
                </a:solidFill>
              </a:rPr>
              <a:t>it</a:t>
            </a:r>
            <a:r>
              <a:rPr lang="zh-CN" altLang="en-US" sz="1200" baseline="0" dirty="0" smtClean="0">
                <a:solidFill>
                  <a:srgbClr val="0070C0"/>
                </a:solidFill>
              </a:rPr>
              <a:t> </a:t>
            </a:r>
            <a:r>
              <a:rPr lang="en-US" altLang="zh-CN" sz="1200" baseline="0" dirty="0" smtClean="0">
                <a:solidFill>
                  <a:srgbClr val="0070C0"/>
                </a:solidFill>
              </a:rPr>
              <a:t>has</a:t>
            </a:r>
            <a:r>
              <a:rPr lang="zh-CN" altLang="en-US" sz="1200" baseline="0" dirty="0" smtClean="0">
                <a:solidFill>
                  <a:srgbClr val="0070C0"/>
                </a:solidFill>
              </a:rPr>
              <a:t> </a:t>
            </a:r>
            <a:r>
              <a:rPr lang="en-US" altLang="zh-CN" sz="1200" baseline="0" dirty="0" smtClean="0">
                <a:solidFill>
                  <a:srgbClr val="0070C0"/>
                </a:solidFill>
              </a:rPr>
              <a:t>four</a:t>
            </a:r>
            <a:r>
              <a:rPr lang="zh-CN" altLang="en-US" sz="1200" baseline="0" dirty="0" smtClean="0">
                <a:solidFill>
                  <a:srgbClr val="0070C0"/>
                </a:solidFill>
              </a:rPr>
              <a:t> </a:t>
            </a:r>
            <a:r>
              <a:rPr lang="en-US" altLang="zh-CN" sz="1200" baseline="0" dirty="0" smtClean="0">
                <a:solidFill>
                  <a:srgbClr val="0070C0"/>
                </a:solidFill>
              </a:rPr>
              <a:t>changeable</a:t>
            </a:r>
            <a:r>
              <a:rPr lang="zh-CN" altLang="en-US" sz="1200" baseline="0" dirty="0" smtClean="0">
                <a:solidFill>
                  <a:srgbClr val="0070C0"/>
                </a:solidFill>
              </a:rPr>
              <a:t> </a:t>
            </a:r>
            <a:r>
              <a:rPr lang="en-US" altLang="zh-CN" sz="1200" baseline="0" dirty="0" smtClean="0">
                <a:solidFill>
                  <a:srgbClr val="0070C0"/>
                </a:solidFill>
              </a:rPr>
              <a:t>attributes,</a:t>
            </a:r>
            <a:r>
              <a:rPr lang="zh-CN" altLang="en-US" sz="1200" baseline="0" dirty="0" smtClean="0">
                <a:solidFill>
                  <a:srgbClr val="0070C0"/>
                </a:solidFill>
              </a:rPr>
              <a:t> </a:t>
            </a:r>
            <a:r>
              <a:rPr lang="en-US" altLang="zh-CN" sz="1200" baseline="0" dirty="0" smtClean="0">
                <a:solidFill>
                  <a:srgbClr val="0070C0"/>
                </a:solidFill>
              </a:rPr>
              <a:t>summary,</a:t>
            </a:r>
            <a:r>
              <a:rPr lang="zh-CN" altLang="en-US" sz="1200" baseline="0" dirty="0" smtClean="0">
                <a:solidFill>
                  <a:srgbClr val="0070C0"/>
                </a:solidFill>
              </a:rPr>
              <a:t> </a:t>
            </a:r>
            <a:r>
              <a:rPr lang="en-US" altLang="zh-CN" sz="1200" baseline="0" dirty="0" smtClean="0">
                <a:solidFill>
                  <a:srgbClr val="0070C0"/>
                </a:solidFill>
              </a:rPr>
              <a:t>product,</a:t>
            </a:r>
            <a:r>
              <a:rPr lang="zh-CN" altLang="en-US" sz="1200" baseline="0" dirty="0" smtClean="0">
                <a:solidFill>
                  <a:srgbClr val="0070C0"/>
                </a:solidFill>
              </a:rPr>
              <a:t> </a:t>
            </a:r>
            <a:r>
              <a:rPr lang="en-US" altLang="zh-CN" sz="1200" baseline="0" dirty="0" smtClean="0">
                <a:solidFill>
                  <a:srgbClr val="0070C0"/>
                </a:solidFill>
              </a:rPr>
              <a:t>component,</a:t>
            </a:r>
            <a:r>
              <a:rPr lang="zh-CN" altLang="en-US" sz="1200" baseline="0" dirty="0" smtClean="0">
                <a:solidFill>
                  <a:srgbClr val="0070C0"/>
                </a:solidFill>
              </a:rPr>
              <a:t> </a:t>
            </a:r>
            <a:r>
              <a:rPr lang="en-US" altLang="zh-CN" sz="1200" baseline="0" dirty="0" smtClean="0">
                <a:solidFill>
                  <a:srgbClr val="0070C0"/>
                </a:solidFill>
              </a:rPr>
              <a:t>and</a:t>
            </a:r>
            <a:r>
              <a:rPr lang="zh-CN" altLang="en-US" sz="1200" baseline="0" dirty="0" smtClean="0">
                <a:solidFill>
                  <a:srgbClr val="0070C0"/>
                </a:solidFill>
              </a:rPr>
              <a:t> </a:t>
            </a:r>
            <a:r>
              <a:rPr lang="en-US" altLang="zh-CN" sz="1200" baseline="0" dirty="0" smtClean="0">
                <a:solidFill>
                  <a:srgbClr val="0070C0"/>
                </a:solidFill>
              </a:rPr>
              <a:t>priority.</a:t>
            </a:r>
            <a:r>
              <a:rPr lang="zh-CN" altLang="en-US" sz="1200" baseline="0" dirty="0" smtClean="0">
                <a:solidFill>
                  <a:srgbClr val="0070C0"/>
                </a:solidFill>
              </a:rPr>
              <a:t> </a:t>
            </a:r>
            <a:r>
              <a:rPr lang="en-US" altLang="zh-CN" sz="1200" baseline="0" dirty="0" smtClean="0">
                <a:solidFill>
                  <a:srgbClr val="0070C0"/>
                </a:solidFill>
              </a:rPr>
              <a:t>For</a:t>
            </a:r>
            <a:r>
              <a:rPr lang="zh-CN" altLang="en-US" sz="1200" baseline="0" dirty="0" smtClean="0">
                <a:solidFill>
                  <a:srgbClr val="0070C0"/>
                </a:solidFill>
              </a:rPr>
              <a:t> </a:t>
            </a:r>
            <a:r>
              <a:rPr lang="en-US" altLang="zh-CN" sz="1200" baseline="0" dirty="0" smtClean="0">
                <a:solidFill>
                  <a:srgbClr val="0070C0"/>
                </a:solidFill>
              </a:rPr>
              <a:t>fix-time</a:t>
            </a:r>
            <a:r>
              <a:rPr lang="zh-CN" altLang="en-US" sz="1200" baseline="0" dirty="0" smtClean="0">
                <a:solidFill>
                  <a:srgbClr val="0070C0"/>
                </a:solidFill>
              </a:rPr>
              <a:t> </a:t>
            </a:r>
            <a:r>
              <a:rPr lang="en-US" altLang="zh-CN" sz="1200" baseline="0" dirty="0" smtClean="0">
                <a:solidFill>
                  <a:srgbClr val="0070C0"/>
                </a:solidFill>
              </a:rPr>
              <a:t>prediction,</a:t>
            </a:r>
            <a:r>
              <a:rPr lang="zh-CN" altLang="en-US" sz="1200" baseline="0" dirty="0" smtClean="0">
                <a:solidFill>
                  <a:srgbClr val="0070C0"/>
                </a:solidFill>
              </a:rPr>
              <a:t> </a:t>
            </a:r>
            <a:r>
              <a:rPr lang="en-US" altLang="zh-CN" sz="1200" baseline="0" dirty="0" smtClean="0">
                <a:solidFill>
                  <a:srgbClr val="0070C0"/>
                </a:solidFill>
              </a:rPr>
              <a:t>it</a:t>
            </a:r>
            <a:r>
              <a:rPr lang="zh-CN" altLang="en-US" sz="1200" baseline="0" dirty="0" smtClean="0">
                <a:solidFill>
                  <a:srgbClr val="0070C0"/>
                </a:solidFill>
              </a:rPr>
              <a:t> </a:t>
            </a:r>
            <a:r>
              <a:rPr lang="en-US" altLang="zh-CN" sz="1200" baseline="0" dirty="0" smtClean="0">
                <a:solidFill>
                  <a:srgbClr val="0070C0"/>
                </a:solidFill>
              </a:rPr>
              <a:t>has</a:t>
            </a:r>
            <a:r>
              <a:rPr lang="zh-CN" altLang="en-US" sz="1200" baseline="0" dirty="0" smtClean="0">
                <a:solidFill>
                  <a:srgbClr val="0070C0"/>
                </a:solidFill>
              </a:rPr>
              <a:t> </a:t>
            </a:r>
            <a:r>
              <a:rPr lang="en-US" altLang="zh-CN" sz="1200" baseline="0" dirty="0" smtClean="0">
                <a:solidFill>
                  <a:srgbClr val="0070C0"/>
                </a:solidFill>
              </a:rPr>
              <a:t>six</a:t>
            </a:r>
            <a:r>
              <a:rPr lang="zh-CN" altLang="en-US" sz="1200" baseline="0" dirty="0" smtClean="0">
                <a:solidFill>
                  <a:srgbClr val="0070C0"/>
                </a:solidFill>
              </a:rPr>
              <a:t> </a:t>
            </a:r>
            <a:r>
              <a:rPr lang="en-US" altLang="zh-CN" sz="1200" baseline="0" dirty="0" smtClean="0">
                <a:solidFill>
                  <a:srgbClr val="0070C0"/>
                </a:solidFill>
              </a:rPr>
              <a:t>changeable</a:t>
            </a:r>
            <a:r>
              <a:rPr lang="zh-CN" altLang="en-US" sz="1200" baseline="0" dirty="0" smtClean="0">
                <a:solidFill>
                  <a:srgbClr val="0070C0"/>
                </a:solidFill>
              </a:rPr>
              <a:t> </a:t>
            </a:r>
            <a:r>
              <a:rPr lang="en-US" altLang="zh-CN" sz="1200" baseline="0" dirty="0" smtClean="0">
                <a:solidFill>
                  <a:srgbClr val="0070C0"/>
                </a:solidFill>
              </a:rPr>
              <a:t>attributes.</a:t>
            </a:r>
            <a:endParaRPr lang="en-US" altLang="zh-CN" sz="1200" dirty="0" smtClean="0">
              <a:solidFill>
                <a:srgbClr val="0070C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solidFill>
                <a:srgbClr val="0070C0"/>
              </a:solidFill>
            </a:endParaRPr>
          </a:p>
          <a:p>
            <a:endParaRPr kumimoji="1" lang="zh-CN" altLang="en-US" dirty="0"/>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32</a:t>
            </a:fld>
            <a:endParaRPr kumimoji="1" lang="zh-CN" altLang="en-US"/>
          </a:p>
        </p:txBody>
      </p:sp>
    </p:spTree>
    <p:extLst>
      <p:ext uri="{BB962C8B-B14F-4D97-AF65-F5344CB8AC3E}">
        <p14:creationId xmlns:p14="http://schemas.microsoft.com/office/powerpoint/2010/main" val="19736839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For each investigated paper, we reproduce the study a</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number</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of</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times.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 data used for reproduction is different each time: we choose one changeable attribute and set its value to that used in the non-leaked data and keep the other attributes as what they are in the leaked data. We observe 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difference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between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partly</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leaked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data</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and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fully leaked data</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of</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experiment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result. The bigger the difference caused by setting the value of the attribute is, the larger the impact of the leaking information of the attribute is.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Taking</a:t>
            </a:r>
            <a:r>
              <a:rPr kumimoji="1" lang="zh-CN" altLang="en-US" baseline="0" dirty="0" smtClean="0"/>
              <a:t> </a:t>
            </a:r>
            <a:r>
              <a:rPr kumimoji="1" lang="en-US" altLang="zh-CN" baseline="0" dirty="0" smtClean="0"/>
              <a:t>duplicate</a:t>
            </a:r>
            <a:r>
              <a:rPr kumimoji="1" lang="zh-CN" altLang="en-US" baseline="0" dirty="0" smtClean="0"/>
              <a:t> </a:t>
            </a:r>
            <a:r>
              <a:rPr kumimoji="1" lang="en-US" altLang="zh-CN" baseline="0" dirty="0" smtClean="0"/>
              <a:t>detection</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example.</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has</a:t>
            </a:r>
            <a:r>
              <a:rPr kumimoji="1" lang="zh-CN" altLang="en-US" baseline="0" dirty="0" smtClean="0"/>
              <a:t> </a:t>
            </a:r>
            <a:r>
              <a:rPr kumimoji="1" lang="en-US" altLang="zh-CN" baseline="0" dirty="0" smtClean="0"/>
              <a:t>four</a:t>
            </a:r>
            <a:r>
              <a:rPr kumimoji="1" lang="zh-CN" altLang="en-US" baseline="0" dirty="0" smtClean="0"/>
              <a:t> </a:t>
            </a:r>
            <a:r>
              <a:rPr kumimoji="1" lang="en-US" altLang="zh-CN" baseline="0" dirty="0" smtClean="0"/>
              <a:t>changeable</a:t>
            </a:r>
            <a:r>
              <a:rPr kumimoji="1" lang="zh-CN" altLang="en-US" baseline="0" dirty="0" smtClean="0"/>
              <a:t> </a:t>
            </a:r>
            <a:r>
              <a:rPr kumimoji="1" lang="en-US" altLang="zh-CN" baseline="0" dirty="0" smtClean="0"/>
              <a:t>attributes,</a:t>
            </a:r>
            <a:r>
              <a:rPr kumimoji="1" lang="zh-CN" altLang="en-US" baseline="0" dirty="0" smtClean="0"/>
              <a:t> </a:t>
            </a:r>
            <a:r>
              <a:rPr kumimoji="1" lang="en-US" altLang="zh-CN" baseline="0" dirty="0" smtClean="0"/>
              <a:t>so</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will</a:t>
            </a:r>
            <a:r>
              <a:rPr kumimoji="1" lang="zh-CN" altLang="en-US" baseline="0" dirty="0" smtClean="0"/>
              <a:t> </a:t>
            </a:r>
            <a:r>
              <a:rPr kumimoji="1" lang="en-US" altLang="zh-CN" baseline="0" dirty="0" smtClean="0"/>
              <a:t>repeat</a:t>
            </a:r>
            <a:r>
              <a:rPr kumimoji="1" lang="zh-CN" altLang="en-US" baseline="0" dirty="0" smtClean="0"/>
              <a:t> </a:t>
            </a:r>
            <a:r>
              <a:rPr kumimoji="1" lang="en-US" altLang="zh-CN" baseline="0" dirty="0" smtClean="0"/>
              <a:t>four</a:t>
            </a:r>
            <a:r>
              <a:rPr kumimoji="1" lang="zh-CN" altLang="en-US" baseline="0" dirty="0" smtClean="0"/>
              <a:t> </a:t>
            </a:r>
            <a:r>
              <a:rPr kumimoji="1" lang="en-US" altLang="zh-CN" baseline="0" dirty="0" smtClean="0"/>
              <a:t>times.</a:t>
            </a:r>
            <a:r>
              <a:rPr kumimoji="1" lang="zh-CN" altLang="en-US" baseline="0" dirty="0" smtClean="0"/>
              <a:t> </a:t>
            </a:r>
            <a:r>
              <a:rPr lang="en-US" altLang="zh-CN" sz="1200" kern="1200" dirty="0" smtClean="0">
                <a:solidFill>
                  <a:schemeClr val="tx1"/>
                </a:solidFill>
                <a:effectLst/>
                <a:latin typeface="+mn-lt"/>
                <a:ea typeface="+mn-ea"/>
                <a:cs typeface="+mn-cs"/>
              </a:rPr>
              <a:t>In the data for first reproduction, the value of summary is set to that when the reports were submitted, and the values of other attributes are those when the reports were resolved. In the other three rounds, the values of component, product, and priority are set respectively.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33</a:t>
            </a:fld>
            <a:endParaRPr kumimoji="1" lang="zh-CN" altLang="en-US"/>
          </a:p>
        </p:txBody>
      </p:sp>
    </p:spTree>
    <p:extLst>
      <p:ext uri="{BB962C8B-B14F-4D97-AF65-F5344CB8AC3E}">
        <p14:creationId xmlns:p14="http://schemas.microsoft.com/office/powerpoint/2010/main" val="6563632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To</a:t>
            </a:r>
            <a:r>
              <a:rPr kumimoji="1" lang="zh-CN" altLang="en-US" dirty="0" smtClean="0"/>
              <a:t> </a:t>
            </a:r>
            <a:r>
              <a:rPr kumimoji="1" lang="en-US" altLang="zh-CN" dirty="0" smtClean="0"/>
              <a:t>save</a:t>
            </a:r>
            <a:r>
              <a:rPr kumimoji="1" lang="zh-CN" altLang="en-US" dirty="0" smtClean="0"/>
              <a:t> </a:t>
            </a:r>
            <a:r>
              <a:rPr kumimoji="1" lang="en-US" altLang="zh-CN" dirty="0" smtClean="0"/>
              <a:t>time,</a:t>
            </a:r>
            <a:r>
              <a:rPr kumimoji="1" lang="zh-CN" altLang="en-US" dirty="0" smtClean="0"/>
              <a:t> </a:t>
            </a:r>
            <a:r>
              <a:rPr kumimoji="1" lang="en-US" altLang="zh-CN" dirty="0" smtClean="0"/>
              <a:t>we</a:t>
            </a:r>
            <a:r>
              <a:rPr kumimoji="1" lang="zh-CN" altLang="en-US" dirty="0" smtClean="0"/>
              <a:t> </a:t>
            </a:r>
            <a:r>
              <a:rPr kumimoji="1" lang="en-US" altLang="zh-CN" dirty="0" smtClean="0"/>
              <a:t>omit the complex charts</a:t>
            </a:r>
            <a:r>
              <a:rPr kumimoji="1" lang="zh-CN" altLang="en-US" dirty="0" smtClean="0"/>
              <a:t> </a:t>
            </a:r>
            <a:r>
              <a:rPr kumimoji="1" lang="en-US" altLang="zh-CN" dirty="0" smtClean="0"/>
              <a:t>and</a:t>
            </a:r>
            <a:r>
              <a:rPr kumimoji="1" lang="zh-CN" altLang="en-US" dirty="0" smtClean="0"/>
              <a:t> </a:t>
            </a:r>
            <a:r>
              <a:rPr kumimoji="1" lang="en-US" altLang="zh-CN" dirty="0" smtClean="0"/>
              <a:t>tables</a:t>
            </a:r>
            <a:r>
              <a:rPr kumimoji="1" lang="zh-CN" altLang="en-US" dirty="0" smtClean="0"/>
              <a:t> </a:t>
            </a:r>
            <a:r>
              <a:rPr kumimoji="1" lang="en-US" altLang="zh-CN" dirty="0" smtClean="0"/>
              <a:t>of</a:t>
            </a:r>
            <a:r>
              <a:rPr kumimoji="1" lang="zh-CN" altLang="en-US" dirty="0" smtClean="0"/>
              <a:t> </a:t>
            </a:r>
            <a:r>
              <a:rPr kumimoji="1" lang="en-US" altLang="zh-CN" dirty="0" smtClean="0"/>
              <a:t>results.</a:t>
            </a:r>
            <a:r>
              <a:rPr kumimoji="1" lang="zh-CN" altLang="en-US" dirty="0" smtClean="0"/>
              <a:t> </a:t>
            </a:r>
            <a:r>
              <a:rPr kumimoji="1" lang="en-US" altLang="zh-CN" dirty="0" smtClean="0"/>
              <a:t>The</a:t>
            </a:r>
            <a:r>
              <a:rPr kumimoji="1" lang="zh-CN" altLang="en-US" dirty="0" smtClean="0"/>
              <a:t> </a:t>
            </a:r>
            <a:r>
              <a:rPr kumimoji="1" lang="en-US" altLang="zh-CN" dirty="0" smtClean="0"/>
              <a:t>influence</a:t>
            </a:r>
            <a:r>
              <a:rPr kumimoji="1" lang="zh-CN" altLang="en-US" dirty="0" smtClean="0"/>
              <a:t> </a:t>
            </a:r>
            <a:r>
              <a:rPr kumimoji="1" lang="en-US" altLang="zh-CN" dirty="0" smtClean="0"/>
              <a:t>of</a:t>
            </a:r>
            <a:r>
              <a:rPr kumimoji="1" lang="zh-CN" altLang="en-US" dirty="0" smtClean="0"/>
              <a:t> </a:t>
            </a:r>
            <a:r>
              <a:rPr kumimoji="1" lang="en-US" altLang="zh-CN" dirty="0" smtClean="0"/>
              <a:t>each</a:t>
            </a:r>
            <a:r>
              <a:rPr kumimoji="1" lang="zh-CN" altLang="en-US" dirty="0" smtClean="0"/>
              <a:t> </a:t>
            </a:r>
            <a:r>
              <a:rPr kumimoji="1" lang="en-US" altLang="zh-CN" dirty="0" smtClean="0"/>
              <a:t>attribute</a:t>
            </a:r>
            <a:r>
              <a:rPr kumimoji="1" lang="zh-CN" altLang="en-US" dirty="0" smtClean="0"/>
              <a:t> </a:t>
            </a:r>
            <a:r>
              <a:rPr kumimoji="1" lang="en-US" altLang="zh-CN" dirty="0" smtClean="0"/>
              <a:t>for</a:t>
            </a:r>
            <a:r>
              <a:rPr kumimoji="1" lang="zh-CN" altLang="en-US" dirty="0" smtClean="0"/>
              <a:t> </a:t>
            </a:r>
            <a:r>
              <a:rPr kumimoji="1" lang="en-US" altLang="zh-CN" dirty="0" smtClean="0"/>
              <a:t>different</a:t>
            </a:r>
            <a:r>
              <a:rPr kumimoji="1" lang="zh-CN" altLang="en-US" baseline="0" dirty="0" smtClean="0"/>
              <a:t> </a:t>
            </a:r>
            <a:r>
              <a:rPr kumimoji="1" lang="en-US" altLang="zh-CN" baseline="0" dirty="0" smtClean="0"/>
              <a:t>application</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listed.</a:t>
            </a:r>
            <a:r>
              <a:rPr kumimoji="1" lang="zh-CN" altLang="en-US" baseline="0" dirty="0" smtClean="0"/>
              <a:t> </a:t>
            </a:r>
            <a:r>
              <a:rPr kumimoji="1" lang="en-US" altLang="zh-CN" dirty="0" smtClean="0"/>
              <a:t>We</a:t>
            </a:r>
            <a:r>
              <a:rPr kumimoji="1" lang="zh-CN" altLang="en-US" dirty="0" smtClean="0"/>
              <a:t> </a:t>
            </a:r>
            <a:r>
              <a:rPr kumimoji="1" lang="en-US" altLang="zh-CN" dirty="0" smtClean="0"/>
              <a:t>could</a:t>
            </a:r>
            <a:r>
              <a:rPr kumimoji="1" lang="zh-CN" altLang="en-US" dirty="0" smtClean="0"/>
              <a:t> </a:t>
            </a:r>
            <a:r>
              <a:rPr kumimoji="1" lang="en-US" altLang="zh-CN" dirty="0" smtClean="0"/>
              <a:t>see</a:t>
            </a:r>
            <a:r>
              <a:rPr kumimoji="1" lang="zh-CN" altLang="en-US" dirty="0" smtClean="0"/>
              <a:t> </a:t>
            </a:r>
            <a:r>
              <a:rPr kumimoji="1" lang="en-US" altLang="zh-CN" dirty="0" smtClean="0"/>
              <a:t>that,</a:t>
            </a:r>
            <a:r>
              <a:rPr kumimoji="1" lang="zh-CN" altLang="en-US" dirty="0" smtClean="0"/>
              <a:t> </a:t>
            </a:r>
            <a:r>
              <a:rPr lang="en-US" altLang="zh-CN" sz="1200" kern="1200" dirty="0" smtClean="0">
                <a:solidFill>
                  <a:schemeClr val="tx1"/>
                </a:solidFill>
                <a:effectLst/>
                <a:latin typeface="+mn-lt"/>
                <a:ea typeface="+mn-ea"/>
                <a:cs typeface="+mn-cs"/>
              </a:rPr>
              <a:t>leakages in the information of the issue attributes summary, component, and assignee have the largest impact on the model performance.</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34</a:t>
            </a:fld>
            <a:endParaRPr kumimoji="1" lang="zh-CN" altLang="en-US"/>
          </a:p>
        </p:txBody>
      </p:sp>
    </p:spTree>
    <p:extLst>
      <p:ext uri="{BB962C8B-B14F-4D97-AF65-F5344CB8AC3E}">
        <p14:creationId xmlns:p14="http://schemas.microsoft.com/office/powerpoint/2010/main" val="1949574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To</a:t>
            </a:r>
            <a:r>
              <a:rPr kumimoji="1" lang="zh-CN" altLang="en-US" dirty="0" smtClean="0"/>
              <a:t> </a:t>
            </a:r>
            <a:r>
              <a:rPr kumimoji="1" lang="en-US" altLang="zh-CN" dirty="0" smtClean="0"/>
              <a:t>conclude,</a:t>
            </a:r>
            <a:r>
              <a:rPr kumimoji="1" lang="zh-CN" altLang="en-US" dirty="0" smtClean="0"/>
              <a:t> </a:t>
            </a:r>
            <a:r>
              <a:rPr kumimoji="1" lang="en-US" altLang="zh-CN" dirty="0" smtClean="0"/>
              <a:t>..</a:t>
            </a:r>
            <a:endParaRPr kumimoji="1" lang="en-US" altLang="zh-CN" dirty="0" smtClean="0"/>
          </a:p>
          <a:p>
            <a:endParaRPr kumimoji="1"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可能的</a:t>
            </a:r>
            <a:r>
              <a:rPr kumimoji="1" lang="en-US" altLang="zh-CN" dirty="0" smtClean="0"/>
              <a:t>question</a:t>
            </a:r>
            <a:r>
              <a:rPr kumimoji="1" lang="zh-CN" altLang="en-US" dirty="0" smtClean="0"/>
              <a:t>：还是会问对</a:t>
            </a:r>
            <a:r>
              <a:rPr kumimoji="1" lang="en-US" altLang="zh-CN" dirty="0" smtClean="0"/>
              <a:t>model</a:t>
            </a:r>
            <a:r>
              <a:rPr kumimoji="1" lang="zh-CN" altLang="en-US" dirty="0" smtClean="0"/>
              <a:t> </a:t>
            </a:r>
            <a:r>
              <a:rPr kumimoji="1" lang="en-US" altLang="zh-CN" dirty="0" smtClean="0"/>
              <a:t>performance</a:t>
            </a:r>
            <a:r>
              <a:rPr kumimoji="1" lang="zh-CN" altLang="en-US" dirty="0" smtClean="0"/>
              <a:t>有多大程度</a:t>
            </a:r>
            <a:endParaRPr kumimoji="1" lang="en-US" altLang="zh-CN" dirty="0" smtClean="0"/>
          </a:p>
          <a:p>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因为提供了数据所以才能定位错误，这也是值得学习</a:t>
            </a:r>
            <a:r>
              <a:rPr kumimoji="1" lang="zh-CN" altLang="en-US" dirty="0" smtClean="0"/>
              <a:t>的</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mn-lt"/>
                <a:ea typeface="+mn-ea"/>
                <a:cs typeface="+mn-cs"/>
              </a:rPr>
              <a:t>被问到犀利的问题，既要承认我们的</a:t>
            </a:r>
            <a:r>
              <a:rPr lang="en-US" altLang="zh-CN" sz="1200" b="0" i="0" u="none" strike="noStrike" kern="1200" dirty="0" smtClean="0">
                <a:solidFill>
                  <a:schemeClr val="tx1"/>
                </a:solidFill>
                <a:effectLst/>
                <a:latin typeface="+mn-lt"/>
                <a:ea typeface="+mn-ea"/>
                <a:cs typeface="+mn-cs"/>
              </a:rPr>
              <a:t>study</a:t>
            </a:r>
            <a:r>
              <a:rPr lang="zh-CN" altLang="en-US" sz="1200" b="0" i="0" u="none" strike="noStrike" kern="1200" dirty="0" smtClean="0">
                <a:solidFill>
                  <a:schemeClr val="tx1"/>
                </a:solidFill>
                <a:effectLst/>
                <a:latin typeface="+mn-lt"/>
                <a:ea typeface="+mn-ea"/>
                <a:cs typeface="+mn-cs"/>
              </a:rPr>
              <a:t>有其</a:t>
            </a:r>
            <a:r>
              <a:rPr lang="en-US" altLang="zh-CN" sz="1200" b="0" i="0" u="none" strike="noStrike" kern="1200" dirty="0" smtClean="0">
                <a:solidFill>
                  <a:schemeClr val="tx1"/>
                </a:solidFill>
                <a:effectLst/>
                <a:latin typeface="+mn-lt"/>
                <a:ea typeface="+mn-ea"/>
                <a:cs typeface="+mn-cs"/>
              </a:rPr>
              <a:t>limitation, </a:t>
            </a:r>
            <a:r>
              <a:rPr lang="zh-CN" altLang="en-US" sz="1200" b="0" i="0" u="none" strike="noStrike" kern="1200" dirty="0" smtClean="0">
                <a:solidFill>
                  <a:schemeClr val="tx1"/>
                </a:solidFill>
                <a:effectLst/>
                <a:latin typeface="+mn-lt"/>
                <a:ea typeface="+mn-ea"/>
                <a:cs typeface="+mn-cs"/>
              </a:rPr>
              <a:t>也要守住一点：我们所观察的问题可能是比较广泛的，因为</a:t>
            </a:r>
            <a:r>
              <a:rPr lang="en-US" altLang="zh-CN" sz="1200" b="0" i="0" u="none" strike="noStrike" kern="1200" dirty="0" smtClean="0">
                <a:solidFill>
                  <a:schemeClr val="tx1"/>
                </a:solidFill>
                <a:effectLst/>
                <a:latin typeface="+mn-lt"/>
                <a:ea typeface="+mn-ea"/>
                <a:cs typeface="+mn-cs"/>
              </a:rPr>
              <a:t>55/58</a:t>
            </a:r>
            <a:r>
              <a:rPr lang="zh-CN" altLang="en-US" sz="1200" b="0" i="0" u="none" strike="noStrike" kern="1200" dirty="0" smtClean="0">
                <a:solidFill>
                  <a:schemeClr val="tx1"/>
                </a:solidFill>
                <a:effectLst/>
                <a:latin typeface="+mn-lt"/>
                <a:ea typeface="+mn-ea"/>
                <a:cs typeface="+mn-cs"/>
              </a:rPr>
              <a:t>都</a:t>
            </a:r>
            <a:r>
              <a:rPr lang="en-US" altLang="zh-CN" sz="1200" b="0" i="0" u="none" strike="noStrike" kern="1200" dirty="0" smtClean="0">
                <a:solidFill>
                  <a:schemeClr val="tx1"/>
                </a:solidFill>
                <a:effectLst/>
                <a:latin typeface="+mn-lt"/>
                <a:ea typeface="+mn-ea"/>
                <a:cs typeface="+mn-cs"/>
              </a:rPr>
              <a:t>possibly</a:t>
            </a:r>
            <a:r>
              <a:rPr lang="zh-CN" altLang="en-US" sz="1200" b="0" i="0" u="none" strike="noStrike" kern="1200" dirty="0" smtClean="0">
                <a:solidFill>
                  <a:schemeClr val="tx1"/>
                </a:solidFill>
                <a:effectLst/>
                <a:latin typeface="+mn-lt"/>
                <a:ea typeface="+mn-ea"/>
                <a:cs typeface="+mn-cs"/>
              </a:rPr>
              <a:t>有这个问题；这个问题的影响可能是不可忽视的，因为我们所复现的三个工作在不正确数据上都</a:t>
            </a:r>
            <a:r>
              <a:rPr lang="en-US" altLang="zh-CN" sz="1200" b="0" i="0" u="none" strike="noStrike" kern="1200" dirty="0" smtClean="0">
                <a:solidFill>
                  <a:schemeClr val="tx1"/>
                </a:solidFill>
                <a:effectLst/>
                <a:latin typeface="+mn-lt"/>
                <a:ea typeface="+mn-ea"/>
                <a:cs typeface="+mn-cs"/>
              </a:rPr>
              <a:t>consistently</a:t>
            </a:r>
            <a:r>
              <a:rPr lang="zh-CN" altLang="en-US" sz="1200" b="0" i="0" u="none" strike="noStrike" kern="1200" dirty="0" smtClean="0">
                <a:solidFill>
                  <a:schemeClr val="tx1"/>
                </a:solidFill>
                <a:effectLst/>
                <a:latin typeface="+mn-lt"/>
                <a:ea typeface="+mn-ea"/>
                <a:cs typeface="+mn-cs"/>
              </a:rPr>
              <a:t>体现了性能的提高，并且我们发现有</a:t>
            </a:r>
            <a:r>
              <a:rPr lang="en-US" altLang="zh-CN" sz="1200" b="0" i="0" u="none" strike="noStrike" kern="1200" dirty="0" smtClean="0">
                <a:solidFill>
                  <a:schemeClr val="tx1"/>
                </a:solidFill>
                <a:effectLst/>
                <a:latin typeface="+mn-lt"/>
                <a:ea typeface="+mn-ea"/>
                <a:cs typeface="+mn-cs"/>
              </a:rPr>
              <a:t>cases</a:t>
            </a:r>
            <a:r>
              <a:rPr lang="zh-CN" altLang="en-US" sz="1200" b="0" i="0" u="none" strike="noStrike" kern="1200" dirty="0" smtClean="0">
                <a:solidFill>
                  <a:schemeClr val="tx1"/>
                </a:solidFill>
                <a:effectLst/>
                <a:latin typeface="+mn-lt"/>
                <a:ea typeface="+mn-ea"/>
                <a:cs typeface="+mn-cs"/>
              </a:rPr>
              <a:t>其性能偏差是很大的。</a:t>
            </a:r>
            <a:endParaRPr kumimoji="1" lang="en-US" altLang="zh-CN" dirty="0" smtClean="0"/>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35</a:t>
            </a:fld>
            <a:endParaRPr kumimoji="1" lang="zh-CN" altLang="en-US"/>
          </a:p>
        </p:txBody>
      </p:sp>
    </p:spTree>
    <p:extLst>
      <p:ext uri="{BB962C8B-B14F-4D97-AF65-F5344CB8AC3E}">
        <p14:creationId xmlns:p14="http://schemas.microsoft.com/office/powerpoint/2010/main" val="20116221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37</a:t>
            </a:fld>
            <a:endParaRPr kumimoji="1" lang="zh-CN" altLang="en-US"/>
          </a:p>
        </p:txBody>
      </p:sp>
    </p:spTree>
    <p:extLst>
      <p:ext uri="{BB962C8B-B14F-4D97-AF65-F5344CB8AC3E}">
        <p14:creationId xmlns:p14="http://schemas.microsoft.com/office/powerpoint/2010/main" val="281111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Issue</a:t>
            </a:r>
            <a:r>
              <a:rPr kumimoji="1" lang="zh-CN" altLang="en-US" dirty="0" smtClean="0"/>
              <a:t> </a:t>
            </a:r>
            <a:r>
              <a:rPr kumimoji="1" lang="en-US" altLang="zh-CN" dirty="0" smtClean="0"/>
              <a:t>tracking</a:t>
            </a:r>
            <a:r>
              <a:rPr kumimoji="1" lang="zh-CN" altLang="en-US" dirty="0" smtClean="0"/>
              <a:t> </a:t>
            </a:r>
            <a:r>
              <a:rPr kumimoji="1" lang="en-US" altLang="zh-CN" dirty="0" smtClean="0"/>
              <a:t>data</a:t>
            </a:r>
            <a:r>
              <a:rPr kumimoji="1" lang="zh-CN" altLang="en-US" dirty="0" smtClean="0"/>
              <a:t> </a:t>
            </a:r>
            <a:r>
              <a:rPr kumimoji="1" lang="en-US" altLang="zh-CN" dirty="0" smtClean="0"/>
              <a:t>is</a:t>
            </a:r>
            <a:r>
              <a:rPr kumimoji="1" lang="zh-CN" altLang="en-US" dirty="0" smtClean="0"/>
              <a:t> </a:t>
            </a:r>
            <a:r>
              <a:rPr kumimoji="1" lang="en-US" altLang="zh-CN" dirty="0" smtClean="0"/>
              <a:t>also</a:t>
            </a:r>
            <a:r>
              <a:rPr kumimoji="1" lang="zh-CN" altLang="en-US" dirty="0" smtClean="0"/>
              <a:t> </a:t>
            </a:r>
            <a:r>
              <a:rPr kumimoji="1" lang="en-US" altLang="zh-CN" dirty="0" smtClean="0"/>
              <a:t>time-related,</a:t>
            </a:r>
            <a:r>
              <a:rPr kumimoji="1" lang="zh-CN" altLang="en-US" baseline="0" dirty="0" smtClean="0"/>
              <a:t> </a:t>
            </a:r>
            <a:r>
              <a:rPr kumimoji="1" lang="en-US" altLang="zh-CN" baseline="0" dirty="0" smtClean="0"/>
              <a:t>that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say,</a:t>
            </a:r>
            <a:r>
              <a:rPr kumimoji="1" lang="zh-CN" altLang="en-US" baseline="0" dirty="0" smtClean="0"/>
              <a:t> </a:t>
            </a:r>
            <a:r>
              <a:rPr kumimoji="1" lang="en-US" altLang="zh-CN" baseline="0" dirty="0" smtClean="0"/>
              <a:t>values</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issue</a:t>
            </a:r>
            <a:r>
              <a:rPr kumimoji="1" lang="zh-CN" altLang="en-US" baseline="0" dirty="0" smtClean="0"/>
              <a:t> </a:t>
            </a:r>
            <a:r>
              <a:rPr kumimoji="1" lang="en-US" altLang="zh-CN" baseline="0" dirty="0" smtClean="0"/>
              <a:t>attributes</a:t>
            </a:r>
            <a:r>
              <a:rPr kumimoji="1" lang="zh-CN" altLang="en-US" baseline="0" dirty="0" smtClean="0"/>
              <a:t> </a:t>
            </a:r>
            <a:r>
              <a:rPr kumimoji="1" lang="en-US" altLang="zh-CN" baseline="0" dirty="0" smtClean="0"/>
              <a:t>change</a:t>
            </a:r>
            <a:r>
              <a:rPr kumimoji="1" lang="zh-CN" altLang="en-US" baseline="0" dirty="0" smtClean="0"/>
              <a:t> </a:t>
            </a:r>
            <a:r>
              <a:rPr kumimoji="1" lang="en-US" altLang="zh-CN" baseline="0" dirty="0" smtClean="0"/>
              <a:t>over</a:t>
            </a:r>
            <a:r>
              <a:rPr kumimoji="1" lang="zh-CN" altLang="en-US" baseline="0" dirty="0" smtClean="0"/>
              <a:t> </a:t>
            </a:r>
            <a:r>
              <a:rPr kumimoji="1" lang="en-US" altLang="zh-CN" baseline="0" dirty="0" smtClean="0"/>
              <a:t>time</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be</a:t>
            </a:r>
            <a:r>
              <a:rPr kumimoji="1" lang="zh-CN" altLang="en-US" baseline="0" dirty="0" smtClean="0"/>
              <a:t> </a:t>
            </a:r>
            <a:r>
              <a:rPr kumimoji="1" lang="en-US" altLang="zh-CN" baseline="0" dirty="0" smtClean="0"/>
              <a:t>more</a:t>
            </a:r>
            <a:r>
              <a:rPr kumimoji="1" lang="zh-CN" altLang="en-US" baseline="0" dirty="0" smtClean="0"/>
              <a:t> </a:t>
            </a:r>
            <a:r>
              <a:rPr kumimoji="1" lang="en-US" altLang="zh-CN" baseline="0" dirty="0" smtClean="0"/>
              <a:t>precise</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complete.</a:t>
            </a:r>
            <a:r>
              <a:rPr kumimoji="1" lang="zh-CN" altLang="en-US" baseline="0" dirty="0" smtClean="0"/>
              <a:t> </a:t>
            </a:r>
            <a:r>
              <a:rPr kumimoji="1" lang="en-US" altLang="zh-CN" baseline="0" dirty="0" smtClean="0"/>
              <a:t>Taking</a:t>
            </a:r>
            <a:r>
              <a:rPr kumimoji="1" lang="zh-CN" altLang="en-US" baseline="0" dirty="0" smtClean="0"/>
              <a:t> </a:t>
            </a:r>
            <a:r>
              <a:rPr kumimoji="1" lang="en-US" altLang="zh-CN" baseline="0" dirty="0" smtClean="0"/>
              <a:t>an</a:t>
            </a:r>
            <a:r>
              <a:rPr kumimoji="1" lang="zh-CN" altLang="en-US" baseline="0" dirty="0" smtClean="0"/>
              <a:t> </a:t>
            </a:r>
            <a:r>
              <a:rPr kumimoji="1" lang="en-US" altLang="zh-CN" baseline="0" dirty="0" smtClean="0"/>
              <a:t>Eclipse</a:t>
            </a:r>
            <a:r>
              <a:rPr kumimoji="1" lang="zh-CN" altLang="en-US" baseline="0" dirty="0" smtClean="0"/>
              <a:t> </a:t>
            </a:r>
            <a:r>
              <a:rPr kumimoji="1" lang="en-US" altLang="zh-CN" baseline="0" dirty="0" smtClean="0"/>
              <a:t>issue</a:t>
            </a:r>
            <a:r>
              <a:rPr kumimoji="1" lang="zh-CN" altLang="en-US" baseline="0" dirty="0" smtClean="0"/>
              <a:t> </a:t>
            </a:r>
            <a:r>
              <a:rPr kumimoji="1" lang="en-US" altLang="zh-CN" baseline="0" dirty="0" smtClean="0"/>
              <a:t>number</a:t>
            </a:r>
            <a:r>
              <a:rPr kumimoji="1" lang="zh-CN" altLang="en-US" baseline="0" dirty="0" smtClean="0"/>
              <a:t> </a:t>
            </a:r>
            <a:r>
              <a:rPr kumimoji="1" lang="en-US" altLang="zh-CN" baseline="0" dirty="0" smtClean="0"/>
              <a:t>117508</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example,</a:t>
            </a:r>
            <a:r>
              <a:rPr kumimoji="1" lang="zh-CN" altLang="en-US" baseline="0" dirty="0" smtClean="0"/>
              <a:t> </a:t>
            </a:r>
            <a:r>
              <a:rPr kumimoji="1" lang="en-US" altLang="zh-CN" baseline="0" dirty="0" smtClean="0"/>
              <a:t>when</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issue</a:t>
            </a:r>
            <a:r>
              <a:rPr kumimoji="1" lang="zh-CN" altLang="en-US" baseline="0" dirty="0" smtClean="0"/>
              <a:t> </a:t>
            </a:r>
            <a:r>
              <a:rPr kumimoji="1" lang="en-US" altLang="zh-CN" baseline="0" dirty="0" smtClean="0"/>
              <a:t>report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created,</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initial</a:t>
            </a:r>
            <a:r>
              <a:rPr kumimoji="1" lang="zh-CN" altLang="en-US" baseline="0" dirty="0" smtClean="0"/>
              <a:t> </a:t>
            </a:r>
            <a:r>
              <a:rPr kumimoji="1" lang="en-US" altLang="zh-CN" baseline="0" dirty="0" smtClean="0"/>
              <a:t>value</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its</a:t>
            </a:r>
            <a:r>
              <a:rPr kumimoji="1" lang="zh-CN" altLang="en-US" baseline="0" dirty="0" smtClean="0"/>
              <a:t> </a:t>
            </a:r>
            <a:r>
              <a:rPr kumimoji="1" lang="en-US" altLang="zh-CN" baseline="0" dirty="0" smtClean="0"/>
              <a:t>summary</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green</a:t>
            </a:r>
            <a:r>
              <a:rPr kumimoji="1" lang="zh-CN" altLang="en-US" baseline="0" dirty="0" smtClean="0"/>
              <a:t> </a:t>
            </a:r>
            <a:r>
              <a:rPr kumimoji="1" lang="en-US" altLang="zh-CN" baseline="0" dirty="0" smtClean="0"/>
              <a:t>box.</a:t>
            </a:r>
            <a:r>
              <a:rPr kumimoji="1" lang="zh-CN" altLang="en-US" baseline="0" dirty="0" smtClean="0"/>
              <a:t> </a:t>
            </a:r>
            <a:r>
              <a:rPr kumimoji="1" lang="en-US" altLang="zh-CN" baseline="0" dirty="0" smtClean="0"/>
              <a:t>Then,</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modified</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shown</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red</a:t>
            </a:r>
            <a:r>
              <a:rPr kumimoji="1" lang="zh-CN" altLang="en-US" baseline="0" dirty="0" smtClean="0"/>
              <a:t> </a:t>
            </a:r>
            <a:r>
              <a:rPr kumimoji="1" lang="en-US" altLang="zh-CN" baseline="0" dirty="0" smtClean="0"/>
              <a:t>box.</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value</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issue</a:t>
            </a:r>
            <a:r>
              <a:rPr kumimoji="1" lang="zh-CN" altLang="en-US" baseline="0" dirty="0" smtClean="0"/>
              <a:t> </a:t>
            </a:r>
            <a:r>
              <a:rPr kumimoji="1" lang="en-US" altLang="zh-CN" baseline="0" dirty="0" smtClean="0"/>
              <a:t>attribute</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modified</a:t>
            </a:r>
            <a:r>
              <a:rPr kumimoji="1" lang="zh-CN" altLang="en-US" baseline="0" dirty="0" smtClean="0"/>
              <a:t> </a:t>
            </a:r>
            <a:r>
              <a:rPr kumimoji="1" lang="en-US" altLang="zh-CN" baseline="0" dirty="0" smtClean="0"/>
              <a:t>after</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report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created.</a:t>
            </a:r>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3</a:t>
            </a:fld>
            <a:endParaRPr kumimoji="1" lang="zh-CN" altLang="en-US"/>
          </a:p>
        </p:txBody>
      </p:sp>
    </p:spTree>
    <p:extLst>
      <p:ext uri="{BB962C8B-B14F-4D97-AF65-F5344CB8AC3E}">
        <p14:creationId xmlns:p14="http://schemas.microsoft.com/office/powerpoint/2010/main" val="341323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Both</a:t>
            </a:r>
            <a:r>
              <a:rPr kumimoji="1" lang="zh-CN" altLang="en-US" dirty="0" smtClean="0"/>
              <a:t> </a:t>
            </a:r>
            <a:r>
              <a:rPr kumimoji="1" lang="en-US" altLang="zh-CN" dirty="0" smtClean="0"/>
              <a:t>issue</a:t>
            </a:r>
            <a:r>
              <a:rPr kumimoji="1" lang="zh-CN" altLang="en-US" dirty="0" smtClean="0"/>
              <a:t> </a:t>
            </a:r>
            <a:r>
              <a:rPr kumimoji="1" lang="en-US" altLang="zh-CN" dirty="0" smtClean="0"/>
              <a:t>attributes</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application</a:t>
            </a:r>
            <a:r>
              <a:rPr kumimoji="1" lang="zh-CN" altLang="en-US" baseline="0" dirty="0" smtClean="0"/>
              <a:t> </a:t>
            </a:r>
            <a:r>
              <a:rPr kumimoji="1" lang="en-US" altLang="zh-CN" baseline="0" dirty="0" smtClean="0"/>
              <a:t>scenarios</a:t>
            </a:r>
            <a:r>
              <a:rPr kumimoji="1" lang="zh-CN" altLang="en-US" baseline="0" dirty="0" smtClean="0"/>
              <a:t> </a:t>
            </a:r>
            <a:r>
              <a:rPr kumimoji="1" lang="en-US" altLang="zh-CN" baseline="0" dirty="0" smtClean="0"/>
              <a:t>are</a:t>
            </a:r>
            <a:r>
              <a:rPr kumimoji="1" lang="zh-CN" altLang="en-US" baseline="0" dirty="0" smtClean="0"/>
              <a:t> </a:t>
            </a:r>
            <a:r>
              <a:rPr kumimoji="1" lang="en-US" altLang="zh-CN" baseline="0" dirty="0" smtClean="0"/>
              <a:t>time-related.</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possible</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introduce</a:t>
            </a:r>
            <a:r>
              <a:rPr kumimoji="1" lang="zh-CN" altLang="en-US" baseline="0" dirty="0" smtClean="0"/>
              <a:t> </a:t>
            </a:r>
            <a:r>
              <a:rPr kumimoji="1" lang="en-US" altLang="zh-CN" baseline="0" dirty="0" smtClean="0"/>
              <a:t>time-related</a:t>
            </a:r>
            <a:r>
              <a:rPr kumimoji="1" lang="zh-CN" altLang="en-US" baseline="0" dirty="0" smtClean="0"/>
              <a:t> </a:t>
            </a:r>
            <a:r>
              <a:rPr kumimoji="1" lang="en-US" altLang="zh-CN" baseline="0" dirty="0" smtClean="0"/>
              <a:t>misuse.</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an</a:t>
            </a:r>
            <a:r>
              <a:rPr kumimoji="1" lang="zh-CN" altLang="en-US" baseline="0" dirty="0" smtClean="0"/>
              <a:t> </a:t>
            </a:r>
            <a:r>
              <a:rPr kumimoji="1" lang="en-US" altLang="zh-CN" baseline="0" dirty="0" smtClean="0"/>
              <a:t>example</a:t>
            </a:r>
            <a:r>
              <a:rPr kumimoji="1" lang="zh-CN" altLang="en-US" baseline="0" dirty="0" smtClean="0"/>
              <a:t> </a:t>
            </a:r>
            <a:r>
              <a:rPr kumimoji="1" lang="en-US" altLang="zh-CN" baseline="0" dirty="0" smtClean="0"/>
              <a:t>about</a:t>
            </a:r>
            <a:r>
              <a:rPr kumimoji="1" lang="zh-CN" altLang="en-US" baseline="0" dirty="0" smtClean="0"/>
              <a:t> </a:t>
            </a:r>
            <a:r>
              <a:rPr kumimoji="1" lang="en-US" altLang="zh-CN" baseline="0" dirty="0" smtClean="0"/>
              <a:t>time-related</a:t>
            </a:r>
            <a:r>
              <a:rPr kumimoji="1" lang="zh-CN" altLang="en-US" baseline="0" dirty="0" smtClean="0"/>
              <a:t> </a:t>
            </a:r>
            <a:r>
              <a:rPr kumimoji="1" lang="en-US" altLang="zh-CN" baseline="0" dirty="0" smtClean="0"/>
              <a:t>misuse</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duplicate</a:t>
            </a:r>
            <a:r>
              <a:rPr kumimoji="1" lang="zh-CN" altLang="en-US" baseline="0" dirty="0" smtClean="0"/>
              <a:t> </a:t>
            </a:r>
            <a:r>
              <a:rPr kumimoji="1" lang="en-US" altLang="zh-CN" baseline="0" dirty="0" smtClean="0"/>
              <a:t>detection.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used</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research</a:t>
            </a:r>
            <a:r>
              <a:rPr kumimoji="1" lang="zh-CN" altLang="en-US" baseline="0" dirty="0" smtClean="0"/>
              <a:t> </a:t>
            </a:r>
            <a:r>
              <a:rPr kumimoji="1" lang="en-US" altLang="zh-CN" baseline="0" dirty="0" smtClean="0"/>
              <a:t>models</a:t>
            </a:r>
            <a:r>
              <a:rPr kumimoji="1" lang="zh-CN" altLang="en-US" baseline="0" dirty="0" smtClean="0"/>
              <a:t> </a:t>
            </a:r>
            <a:r>
              <a:rPr kumimoji="1" lang="en-US" altLang="zh-CN" baseline="0" dirty="0" smtClean="0"/>
              <a:t>were</a:t>
            </a:r>
            <a:r>
              <a:rPr kumimoji="1" lang="zh-CN" altLang="en-US" baseline="0" dirty="0" smtClean="0"/>
              <a:t> </a:t>
            </a:r>
            <a:r>
              <a:rPr kumimoji="1" lang="en-US" altLang="zh-CN" baseline="0" dirty="0" smtClean="0"/>
              <a:t>produced</a:t>
            </a:r>
            <a:r>
              <a:rPr kumimoji="1" lang="zh-CN" altLang="en-US" baseline="0" dirty="0" smtClean="0"/>
              <a:t> </a:t>
            </a:r>
            <a:r>
              <a:rPr kumimoji="1" lang="en-US" altLang="zh-CN" baseline="0" dirty="0" smtClean="0"/>
              <a:t>after</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phase</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issue</a:t>
            </a:r>
            <a:r>
              <a:rPr kumimoji="1" lang="zh-CN" altLang="en-US" baseline="0" dirty="0" smtClean="0"/>
              <a:t> </a:t>
            </a:r>
            <a:r>
              <a:rPr kumimoji="1" lang="en-US" altLang="zh-CN" baseline="0" dirty="0" smtClean="0"/>
              <a:t>being</a:t>
            </a:r>
            <a:r>
              <a:rPr kumimoji="1" lang="zh-CN" altLang="en-US" baseline="0" dirty="0" smtClean="0"/>
              <a:t> </a:t>
            </a:r>
            <a:r>
              <a:rPr kumimoji="1" lang="en-US" altLang="zh-CN" baseline="0" dirty="0" smtClean="0"/>
              <a:t>resolved.</a:t>
            </a:r>
            <a:r>
              <a:rPr kumimoji="1" lang="zh-CN" altLang="en-US" baseline="0" dirty="0" smtClean="0"/>
              <a:t> </a:t>
            </a:r>
            <a:r>
              <a:rPr kumimoji="1" lang="en-US" altLang="zh-CN" baseline="0" dirty="0" smtClean="0"/>
              <a:t>However,</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application</a:t>
            </a:r>
            <a:r>
              <a:rPr kumimoji="1" lang="zh-CN" altLang="en-US" baseline="0" dirty="0" smtClean="0"/>
              <a:t> </a:t>
            </a:r>
            <a:r>
              <a:rPr kumimoji="1" lang="en-US" altLang="zh-CN" baseline="0" dirty="0" smtClean="0"/>
              <a:t>scenario</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duplicate</a:t>
            </a:r>
            <a:r>
              <a:rPr kumimoji="1" lang="zh-CN" altLang="en-US" baseline="0" dirty="0" smtClean="0"/>
              <a:t> </a:t>
            </a:r>
            <a:r>
              <a:rPr kumimoji="1" lang="en-US" altLang="zh-CN" baseline="0" dirty="0" smtClean="0"/>
              <a:t>issue</a:t>
            </a:r>
            <a:r>
              <a:rPr kumimoji="1" lang="zh-CN" altLang="en-US" baseline="0" dirty="0" smtClean="0"/>
              <a:t> </a:t>
            </a:r>
            <a:r>
              <a:rPr kumimoji="1" lang="en-US" altLang="zh-CN" baseline="0" dirty="0" smtClean="0"/>
              <a:t>report</a:t>
            </a:r>
            <a:r>
              <a:rPr kumimoji="1" lang="zh-CN" altLang="en-US" baseline="0" dirty="0" smtClean="0"/>
              <a:t> </a:t>
            </a:r>
            <a:r>
              <a:rPr kumimoji="1" lang="en-US" altLang="zh-CN" baseline="0" dirty="0" smtClean="0"/>
              <a:t>detection</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at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phase</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issue</a:t>
            </a:r>
            <a:r>
              <a:rPr kumimoji="1" lang="zh-CN" altLang="en-US" baseline="0" dirty="0" smtClean="0"/>
              <a:t> </a:t>
            </a:r>
            <a:r>
              <a:rPr kumimoji="1" lang="en-US" altLang="zh-CN" baseline="0" dirty="0" smtClean="0"/>
              <a:t>being</a:t>
            </a:r>
            <a:r>
              <a:rPr kumimoji="1" lang="zh-CN" altLang="en-US" baseline="0" dirty="0" smtClean="0"/>
              <a:t> </a:t>
            </a:r>
            <a:r>
              <a:rPr kumimoji="1" lang="en-US" altLang="zh-CN" baseline="0" dirty="0" smtClean="0"/>
              <a:t>reported.</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Mozilla,</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issue</a:t>
            </a:r>
            <a:r>
              <a:rPr kumimoji="1" lang="zh-CN" altLang="en-US" baseline="0" dirty="0" smtClean="0"/>
              <a:t> </a:t>
            </a:r>
            <a:r>
              <a:rPr kumimoji="1" lang="en-US" altLang="zh-CN" baseline="0" dirty="0" smtClean="0"/>
              <a:t>tracking</a:t>
            </a:r>
            <a:r>
              <a:rPr kumimoji="1" lang="zh-CN" altLang="en-US" baseline="0" dirty="0" smtClean="0"/>
              <a:t> </a:t>
            </a:r>
            <a:r>
              <a:rPr kumimoji="1" lang="en-US" altLang="zh-CN" baseline="0" dirty="0" smtClean="0"/>
              <a:t>system</a:t>
            </a:r>
            <a:r>
              <a:rPr kumimoji="1" lang="zh-CN" altLang="en-US" baseline="0" dirty="0" smtClean="0"/>
              <a:t> </a:t>
            </a:r>
            <a:r>
              <a:rPr kumimoji="1" lang="en-US" altLang="zh-CN" baseline="0" dirty="0" smtClean="0"/>
              <a:t>will</a:t>
            </a:r>
            <a:r>
              <a:rPr kumimoji="1" lang="zh-CN" altLang="en-US" baseline="0" dirty="0" smtClean="0"/>
              <a:t> </a:t>
            </a:r>
            <a:r>
              <a:rPr kumimoji="1" lang="en-US" altLang="zh-CN" baseline="0" dirty="0" smtClean="0"/>
              <a:t>detect</a:t>
            </a:r>
            <a:r>
              <a:rPr kumimoji="1" lang="zh-CN" altLang="en-US" baseline="0" dirty="0" smtClean="0"/>
              <a:t> </a:t>
            </a:r>
            <a:r>
              <a:rPr kumimoji="1" lang="en-US" altLang="zh-CN" baseline="0" dirty="0" smtClean="0"/>
              <a:t>duplicate</a:t>
            </a:r>
            <a:r>
              <a:rPr kumimoji="1" lang="zh-CN" altLang="en-US" baseline="0" dirty="0" smtClean="0"/>
              <a:t> </a:t>
            </a:r>
            <a:r>
              <a:rPr kumimoji="1" lang="en-US" altLang="zh-CN" baseline="0" dirty="0" smtClean="0"/>
              <a:t>reports</a:t>
            </a:r>
            <a:r>
              <a:rPr kumimoji="1" lang="zh-CN" altLang="en-US" baseline="0" dirty="0" smtClean="0"/>
              <a:t> </a:t>
            </a:r>
            <a:r>
              <a:rPr kumimoji="1" lang="en-US" altLang="zh-CN" baseline="0" dirty="0" smtClean="0"/>
              <a:t>when</a:t>
            </a:r>
            <a:r>
              <a:rPr kumimoji="1" lang="zh-CN" altLang="en-US" baseline="0" dirty="0" smtClean="0"/>
              <a:t> </a:t>
            </a:r>
            <a:r>
              <a:rPr kumimoji="1" lang="en-US" altLang="zh-CN" baseline="0" dirty="0" smtClean="0"/>
              <a:t>filling</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summary.</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make</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clear,</a:t>
            </a:r>
            <a:r>
              <a:rPr kumimoji="1" lang="zh-CN" altLang="en-US" baseline="0" dirty="0" smtClean="0"/>
              <a:t> </a:t>
            </a:r>
            <a:r>
              <a:rPr kumimoji="1" lang="en-US" altLang="zh-CN" baseline="0" dirty="0" smtClean="0"/>
              <a:t>when</a:t>
            </a:r>
            <a:r>
              <a:rPr kumimoji="1" lang="zh-CN" altLang="en-US" baseline="0" dirty="0" smtClean="0"/>
              <a:t> </a:t>
            </a:r>
            <a:r>
              <a:rPr kumimoji="1" lang="en-US" altLang="zh-CN" baseline="0" dirty="0" smtClean="0"/>
              <a:t>detecting</a:t>
            </a:r>
            <a:r>
              <a:rPr kumimoji="1" lang="zh-CN" altLang="en-US" baseline="0" dirty="0" smtClean="0"/>
              <a:t> </a:t>
            </a:r>
            <a:r>
              <a:rPr kumimoji="1" lang="en-US" altLang="zh-CN" baseline="0" dirty="0" smtClean="0"/>
              <a:t>duplicate</a:t>
            </a:r>
            <a:r>
              <a:rPr kumimoji="1" lang="zh-CN" altLang="en-US" baseline="0" dirty="0" smtClean="0"/>
              <a:t> </a:t>
            </a:r>
            <a:r>
              <a:rPr kumimoji="1" lang="en-US" altLang="zh-CN" baseline="0" dirty="0" smtClean="0"/>
              <a:t>issue</a:t>
            </a:r>
            <a:r>
              <a:rPr kumimoji="1" lang="zh-CN" altLang="en-US" baseline="0" dirty="0" smtClean="0"/>
              <a:t> </a:t>
            </a:r>
            <a:r>
              <a:rPr kumimoji="1" lang="en-US" altLang="zh-CN" baseline="0" dirty="0" smtClean="0"/>
              <a:t>reports</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practice,</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not</a:t>
            </a:r>
            <a:r>
              <a:rPr kumimoji="1" lang="zh-CN" altLang="en-US" baseline="0" dirty="0" smtClean="0"/>
              <a:t> </a:t>
            </a:r>
            <a:r>
              <a:rPr kumimoji="1" lang="en-US" altLang="zh-CN" baseline="0" dirty="0" smtClean="0"/>
              <a:t>obtain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produced</a:t>
            </a:r>
            <a:r>
              <a:rPr kumimoji="1" lang="zh-CN" altLang="en-US" baseline="0" dirty="0" smtClean="0"/>
              <a:t> </a:t>
            </a:r>
            <a:r>
              <a:rPr kumimoji="1" lang="en-US" altLang="zh-CN" baseline="0" dirty="0" smtClean="0"/>
              <a:t>or</a:t>
            </a:r>
            <a:r>
              <a:rPr kumimoji="1" lang="zh-CN" altLang="en-US" baseline="0" dirty="0" smtClean="0"/>
              <a:t> </a:t>
            </a:r>
            <a:r>
              <a:rPr kumimoji="1" lang="en-US" altLang="zh-CN" baseline="0" dirty="0" smtClean="0"/>
              <a:t>changed</a:t>
            </a:r>
            <a:r>
              <a:rPr kumimoji="1" lang="zh-CN" altLang="en-US" baseline="0" dirty="0" smtClean="0"/>
              <a:t> </a:t>
            </a:r>
            <a:r>
              <a:rPr kumimoji="1" lang="en-US" altLang="zh-CN" baseline="0" dirty="0" smtClean="0"/>
              <a:t>after</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phase</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issue</a:t>
            </a:r>
            <a:r>
              <a:rPr kumimoji="1" lang="zh-CN" altLang="en-US" baseline="0" dirty="0" smtClean="0"/>
              <a:t> </a:t>
            </a:r>
            <a:r>
              <a:rPr kumimoji="1" lang="en-US" altLang="zh-CN" baseline="0" dirty="0" smtClean="0"/>
              <a:t>being</a:t>
            </a:r>
            <a:r>
              <a:rPr kumimoji="1" lang="zh-CN" altLang="en-US" baseline="0" dirty="0" smtClean="0"/>
              <a:t> </a:t>
            </a:r>
            <a:r>
              <a:rPr kumimoji="1" lang="en-US" altLang="zh-CN" baseline="0" dirty="0" smtClean="0"/>
              <a:t>resolved.</a:t>
            </a:r>
            <a:r>
              <a:rPr kumimoji="1" lang="zh-CN" altLang="en-US" baseline="0" dirty="0" smtClean="0"/>
              <a:t> </a:t>
            </a:r>
            <a:endParaRPr kumimoji="1" lang="en-US" altLang="zh-CN" baseline="0" dirty="0" smtClean="0"/>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4</a:t>
            </a:fld>
            <a:endParaRPr kumimoji="1" lang="zh-CN" altLang="en-US"/>
          </a:p>
        </p:txBody>
      </p:sp>
    </p:spTree>
    <p:extLst>
      <p:ext uri="{BB962C8B-B14F-4D97-AF65-F5344CB8AC3E}">
        <p14:creationId xmlns:p14="http://schemas.microsoft.com/office/powerpoint/2010/main" val="199386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a:t>
            </a:r>
            <a:r>
              <a:rPr kumimoji="1" lang="zh-CN" altLang="en-US" dirty="0" smtClean="0"/>
              <a:t> </a:t>
            </a:r>
            <a:r>
              <a:rPr kumimoji="1" lang="en-US" altLang="zh-CN" dirty="0" smtClean="0"/>
              <a:t>time</a:t>
            </a:r>
            <a:r>
              <a:rPr kumimoji="1" lang="zh-CN" altLang="en-US" dirty="0" smtClean="0"/>
              <a:t> </a:t>
            </a:r>
            <a:r>
              <a:rPr kumimoji="1" lang="en-US" altLang="zh-CN" dirty="0" smtClean="0"/>
              <a:t>sequence</a:t>
            </a:r>
            <a:r>
              <a:rPr kumimoji="1" lang="zh-CN" altLang="en-US" dirty="0" smtClean="0"/>
              <a:t> </a:t>
            </a:r>
            <a:r>
              <a:rPr kumimoji="1" lang="en-US" altLang="zh-CN" dirty="0" smtClean="0"/>
              <a:t>between</a:t>
            </a:r>
            <a:r>
              <a:rPr kumimoji="1" lang="zh-CN" altLang="en-US" dirty="0" smtClean="0"/>
              <a:t> </a:t>
            </a:r>
            <a:r>
              <a:rPr kumimoji="1" lang="en-US" altLang="zh-CN" dirty="0" smtClean="0"/>
              <a:t>application</a:t>
            </a:r>
            <a:r>
              <a:rPr kumimoji="1" lang="zh-CN" altLang="en-US" dirty="0" smtClean="0"/>
              <a:t> </a:t>
            </a:r>
            <a:r>
              <a:rPr kumimoji="1" lang="en-US" altLang="zh-CN" dirty="0" smtClean="0"/>
              <a:t>scenarios</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time</a:t>
            </a:r>
            <a:r>
              <a:rPr kumimoji="1" lang="zh-CN" altLang="en-US" baseline="0" dirty="0" smtClean="0"/>
              <a:t> </a:t>
            </a:r>
            <a:r>
              <a:rPr kumimoji="1" lang="en-US" altLang="zh-CN" baseline="0" dirty="0" smtClean="0"/>
              <a:t>when</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were</a:t>
            </a:r>
            <a:r>
              <a:rPr kumimoji="1" lang="zh-CN" altLang="en-US" baseline="0" dirty="0" smtClean="0"/>
              <a:t> </a:t>
            </a:r>
            <a:r>
              <a:rPr kumimoji="1" lang="en-US" altLang="zh-CN" baseline="0" dirty="0" smtClean="0"/>
              <a:t>produced</a:t>
            </a:r>
            <a:r>
              <a:rPr kumimoji="1" lang="zh-CN" altLang="en-US" baseline="0" dirty="0" smtClean="0"/>
              <a:t> </a:t>
            </a:r>
            <a:r>
              <a:rPr kumimoji="1" lang="en-US" altLang="zh-CN" baseline="0" dirty="0" smtClean="0"/>
              <a:t>or</a:t>
            </a:r>
            <a:r>
              <a:rPr kumimoji="1" lang="zh-CN" altLang="en-US" baseline="0" dirty="0" smtClean="0"/>
              <a:t> </a:t>
            </a:r>
            <a:r>
              <a:rPr kumimoji="1" lang="en-US" altLang="zh-CN" baseline="0" dirty="0" smtClean="0"/>
              <a:t>changed</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ignored.</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research</a:t>
            </a:r>
            <a:r>
              <a:rPr kumimoji="1" lang="zh-CN" altLang="en-US" baseline="0" dirty="0" smtClean="0"/>
              <a:t> </a:t>
            </a:r>
            <a:r>
              <a:rPr kumimoji="1" lang="en-US" altLang="zh-CN" baseline="0" dirty="0" smtClean="0"/>
              <a:t>models,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leaks</a:t>
            </a:r>
            <a:r>
              <a:rPr kumimoji="1" lang="zh-CN" altLang="en-US" baseline="0" dirty="0" smtClean="0"/>
              <a:t> </a:t>
            </a:r>
            <a:r>
              <a:rPr kumimoji="1" lang="en-US" altLang="zh-CN" baseline="0" dirty="0" smtClean="0"/>
              <a:t>from</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future.</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call</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leakage”.</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one</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top</a:t>
            </a:r>
            <a:r>
              <a:rPr kumimoji="1" lang="zh-CN" altLang="en-US" baseline="0" dirty="0" smtClean="0"/>
              <a:t> </a:t>
            </a:r>
            <a:r>
              <a:rPr kumimoji="1" lang="en-US" altLang="zh-CN" baseline="0" dirty="0" smtClean="0"/>
              <a:t>ten</a:t>
            </a:r>
            <a:r>
              <a:rPr kumimoji="1" lang="zh-CN" altLang="en-US" baseline="0" dirty="0" smtClean="0"/>
              <a:t> </a:t>
            </a:r>
            <a:r>
              <a:rPr kumimoji="1" lang="en-US" altLang="zh-CN" baseline="0" dirty="0" smtClean="0"/>
              <a:t>mistakes</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mining</a:t>
            </a:r>
            <a:r>
              <a:rPr kumimoji="1" lang="zh-CN" altLang="en-US" baseline="0" dirty="0" smtClean="0"/>
              <a:t> </a:t>
            </a:r>
            <a:r>
              <a:rPr kumimoji="1" lang="en-US" altLang="zh-CN" baseline="0" dirty="0" smtClean="0"/>
              <a:t>field.</a:t>
            </a:r>
            <a:endParaRPr kumimoji="1" lang="zh-CN" altLang="en-US" dirty="0"/>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5</a:t>
            </a:fld>
            <a:endParaRPr kumimoji="1" lang="zh-CN" altLang="en-US"/>
          </a:p>
        </p:txBody>
      </p:sp>
    </p:spTree>
    <p:extLst>
      <p:ext uri="{BB962C8B-B14F-4D97-AF65-F5344CB8AC3E}">
        <p14:creationId xmlns:p14="http://schemas.microsoft.com/office/powerpoint/2010/main" val="828848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5min.</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Considering the extensive use of issue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tracking</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data</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and the lack of research on data leakage in software engineering, data leakage may lead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to</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 serious threat to existing issue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tracking</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data</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based research results, but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it is still unclear how broad their impact might be. </a:t>
            </a:r>
            <a:r>
              <a:rPr kumimoji="1" lang="en-US" altLang="zh-CN" sz="1200" kern="1200" dirty="0" smtClean="0">
                <a:solidFill>
                  <a:schemeClr val="tx1"/>
                </a:solidFill>
                <a:effectLst/>
                <a:latin typeface="+mn-lt"/>
                <a:ea typeface="+mn-ea"/>
                <a:cs typeface="+mn-cs"/>
              </a:rPr>
              <a:t>So,</a:t>
            </a:r>
            <a:r>
              <a:rPr kumimoji="1" lang="zh-CN" altLang="en-US" sz="1200" kern="1200" baseline="0" dirty="0" smtClean="0">
                <a:solidFill>
                  <a:schemeClr val="tx1"/>
                </a:solidFill>
                <a:effectLst/>
                <a:latin typeface="+mn-lt"/>
                <a:ea typeface="+mn-ea"/>
                <a:cs typeface="+mn-cs"/>
              </a:rPr>
              <a:t> </a:t>
            </a:r>
            <a:r>
              <a:rPr kumimoji="1" lang="en-US" altLang="zh-CN" sz="1200" kern="1200" baseline="0" dirty="0" smtClean="0">
                <a:solidFill>
                  <a:schemeClr val="tx1"/>
                </a:solidFill>
                <a:effectLst/>
                <a:latin typeface="+mn-lt"/>
                <a:ea typeface="+mn-ea"/>
                <a:cs typeface="+mn-cs"/>
              </a:rPr>
              <a:t>we</a:t>
            </a:r>
            <a:r>
              <a:rPr kumimoji="1" lang="zh-CN" altLang="en-US" sz="1200" kern="1200" baseline="0" dirty="0" smtClean="0">
                <a:solidFill>
                  <a:schemeClr val="tx1"/>
                </a:solidFill>
                <a:effectLst/>
                <a:latin typeface="+mn-lt"/>
                <a:ea typeface="+mn-ea"/>
                <a:cs typeface="+mn-cs"/>
              </a:rPr>
              <a:t> </a:t>
            </a:r>
            <a:r>
              <a:rPr kumimoji="1" lang="en-US" altLang="zh-CN" sz="1200" kern="1200" baseline="0" dirty="0" smtClean="0">
                <a:solidFill>
                  <a:schemeClr val="tx1"/>
                </a:solidFill>
                <a:effectLst/>
                <a:latin typeface="+mn-lt"/>
                <a:ea typeface="+mn-ea"/>
                <a:cs typeface="+mn-cs"/>
              </a:rPr>
              <a:t>have</a:t>
            </a:r>
            <a:r>
              <a:rPr kumimoji="1" lang="zh-CN" altLang="en-US" sz="1200" kern="1200" baseline="0" dirty="0" smtClean="0">
                <a:solidFill>
                  <a:schemeClr val="tx1"/>
                </a:solidFill>
                <a:effectLst/>
                <a:latin typeface="+mn-lt"/>
                <a:ea typeface="+mn-ea"/>
                <a:cs typeface="+mn-cs"/>
              </a:rPr>
              <a:t> </a:t>
            </a:r>
            <a:r>
              <a:rPr kumimoji="1" lang="en-US" altLang="zh-CN" sz="1200" kern="1200" baseline="0" dirty="0" smtClean="0">
                <a:solidFill>
                  <a:schemeClr val="tx1"/>
                </a:solidFill>
                <a:effectLst/>
                <a:latin typeface="+mn-lt"/>
                <a:ea typeface="+mn-ea"/>
                <a:cs typeface="+mn-cs"/>
              </a:rPr>
              <a:t>the</a:t>
            </a:r>
            <a:r>
              <a:rPr kumimoji="1" lang="zh-CN" altLang="en-US" sz="1200" kern="1200" baseline="0" dirty="0" smtClean="0">
                <a:solidFill>
                  <a:schemeClr val="tx1"/>
                </a:solidFill>
                <a:effectLst/>
                <a:latin typeface="+mn-lt"/>
                <a:ea typeface="+mn-ea"/>
                <a:cs typeface="+mn-cs"/>
              </a:rPr>
              <a:t> </a:t>
            </a:r>
            <a:r>
              <a:rPr kumimoji="1" lang="en-US" altLang="zh-CN" sz="1200" kern="1200" baseline="0" dirty="0" smtClean="0">
                <a:solidFill>
                  <a:schemeClr val="tx1"/>
                </a:solidFill>
                <a:effectLst/>
                <a:latin typeface="+mn-lt"/>
                <a:ea typeface="+mn-ea"/>
                <a:cs typeface="+mn-cs"/>
              </a:rPr>
              <a:t>following</a:t>
            </a:r>
            <a:r>
              <a:rPr kumimoji="1" lang="zh-CN" altLang="en-US" sz="1200" kern="1200" baseline="0" dirty="0" smtClean="0">
                <a:solidFill>
                  <a:schemeClr val="tx1"/>
                </a:solidFill>
                <a:effectLst/>
                <a:latin typeface="+mn-lt"/>
                <a:ea typeface="+mn-ea"/>
                <a:cs typeface="+mn-cs"/>
              </a:rPr>
              <a:t> </a:t>
            </a:r>
            <a:r>
              <a:rPr kumimoji="1" lang="en-US" altLang="zh-CN" sz="1200" kern="1200" baseline="0" dirty="0" smtClean="0">
                <a:solidFill>
                  <a:schemeClr val="tx1"/>
                </a:solidFill>
                <a:effectLst/>
                <a:latin typeface="+mn-lt"/>
                <a:ea typeface="+mn-ea"/>
                <a:cs typeface="+mn-cs"/>
              </a:rPr>
              <a:t>research</a:t>
            </a:r>
            <a:r>
              <a:rPr kumimoji="1" lang="zh-CN" altLang="en-US" sz="1200" kern="1200" baseline="0" dirty="0" smtClean="0">
                <a:solidFill>
                  <a:schemeClr val="tx1"/>
                </a:solidFill>
                <a:effectLst/>
                <a:latin typeface="+mn-lt"/>
                <a:ea typeface="+mn-ea"/>
                <a:cs typeface="+mn-cs"/>
              </a:rPr>
              <a:t> </a:t>
            </a:r>
            <a:r>
              <a:rPr kumimoji="1" lang="en-US" altLang="zh-CN" sz="1200" kern="1200" baseline="0" dirty="0" smtClean="0">
                <a:solidFill>
                  <a:schemeClr val="tx1"/>
                </a:solidFill>
                <a:effectLst/>
                <a:latin typeface="+mn-lt"/>
                <a:ea typeface="+mn-ea"/>
                <a:cs typeface="+mn-cs"/>
              </a:rPr>
              <a:t>questions.</a:t>
            </a:r>
            <a:r>
              <a:rPr kumimoji="1" lang="zh-CN" altLang="en-US" sz="1200" kern="1200" baseline="0" dirty="0" smtClean="0">
                <a:solidFill>
                  <a:schemeClr val="tx1"/>
                </a:solidFill>
                <a:effectLst/>
                <a:latin typeface="+mn-lt"/>
                <a:ea typeface="+mn-ea"/>
                <a:cs typeface="+mn-cs"/>
              </a:rPr>
              <a:t> </a:t>
            </a:r>
            <a:r>
              <a:rPr kumimoji="1" lang="en-US" altLang="zh-CN" sz="1200" kern="1200" baseline="0" dirty="0" smtClean="0">
                <a:solidFill>
                  <a:schemeClr val="tx1"/>
                </a:solidFill>
                <a:effectLst/>
                <a:latin typeface="+mn-lt"/>
                <a:ea typeface="+mn-ea"/>
                <a:cs typeface="+mn-cs"/>
              </a:rPr>
              <a:t>1</a:t>
            </a:r>
            <a:r>
              <a:rPr kumimoji="1" lang="zh-CN" altLang="en-US" sz="1200" kern="1200" baseline="0" dirty="0" smtClean="0">
                <a:solidFill>
                  <a:schemeClr val="tx1"/>
                </a:solidFill>
                <a:effectLst/>
                <a:latin typeface="+mn-lt"/>
                <a:ea typeface="+mn-ea"/>
                <a:cs typeface="+mn-cs"/>
              </a:rPr>
              <a:t>、</a:t>
            </a:r>
            <a:r>
              <a:rPr kumimoji="1" lang="en-US" altLang="zh-CN" sz="1200" kern="1200" baseline="0" dirty="0" smtClean="0">
                <a:solidFill>
                  <a:schemeClr val="tx1"/>
                </a:solidFill>
                <a:effectLst/>
                <a:latin typeface="+mn-lt"/>
                <a:ea typeface="+mn-ea"/>
                <a:cs typeface="+mn-cs"/>
              </a:rPr>
              <a:t>..</a:t>
            </a:r>
            <a:endParaRPr kumimoji="1"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1200" kern="1200" baseline="0" dirty="0" smtClean="0">
                <a:solidFill>
                  <a:schemeClr val="tx1"/>
                </a:solidFill>
                <a:effectLst/>
                <a:latin typeface="+mn-lt"/>
                <a:ea typeface="+mn-ea"/>
                <a:cs typeface="+mn-cs"/>
              </a:rPr>
              <a:t>We</a:t>
            </a:r>
            <a:r>
              <a:rPr kumimoji="1"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believe the data leakage is caused by the change of issue, </a:t>
            </a:r>
            <a:r>
              <a:rPr kumimoji="1" lang="en-US" altLang="zh-CN" sz="1200" kern="1200" baseline="0" dirty="0" smtClean="0">
                <a:solidFill>
                  <a:schemeClr val="tx1"/>
                </a:solidFill>
                <a:effectLst/>
                <a:latin typeface="+mn-lt"/>
                <a:ea typeface="+mn-ea"/>
                <a:cs typeface="+mn-cs"/>
              </a:rPr>
              <a:t>2</a:t>
            </a:r>
            <a:r>
              <a:rPr kumimoji="1" lang="zh-CN" altLang="en-US" sz="1200" kern="1200" baseline="0" dirty="0" smtClean="0">
                <a:solidFill>
                  <a:schemeClr val="tx1"/>
                </a:solidFill>
                <a:effectLst/>
                <a:latin typeface="+mn-lt"/>
                <a:ea typeface="+mn-ea"/>
                <a:cs typeface="+mn-cs"/>
              </a:rPr>
              <a:t>、</a:t>
            </a:r>
            <a:r>
              <a:rPr kumimoji="1" lang="en-US" altLang="zh-CN" sz="1200" kern="1200" baseline="0" dirty="0" smtClean="0">
                <a:solidFill>
                  <a:schemeClr val="tx1"/>
                </a:solidFill>
                <a:effectLst/>
                <a:latin typeface="+mn-lt"/>
                <a:ea typeface="+mn-ea"/>
                <a:cs typeface="+mn-cs"/>
              </a:rPr>
              <a:t>..</a:t>
            </a:r>
            <a:endParaRPr kumimoji="1"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1200" kern="1200" baseline="0" dirty="0" smtClean="0">
                <a:solidFill>
                  <a:schemeClr val="tx1"/>
                </a:solidFill>
                <a:effectLst/>
                <a:latin typeface="+mn-lt"/>
                <a:ea typeface="+mn-ea"/>
                <a:cs typeface="+mn-cs"/>
              </a:rPr>
              <a:t>Next,</a:t>
            </a:r>
            <a:r>
              <a:rPr lang="en-US" altLang="zh-CN" sz="1200" kern="1200" dirty="0" smtClean="0">
                <a:solidFill>
                  <a:schemeClr val="tx1"/>
                </a:solidFill>
                <a:effectLst/>
                <a:latin typeface="+mn-lt"/>
                <a:ea typeface="+mn-ea"/>
                <a:cs typeface="+mn-cs"/>
              </a:rPr>
              <a:t> we investigate the possible impact of the data leakage on research results </a:t>
            </a:r>
            <a:r>
              <a:rPr lang="en-US" altLang="zh-CN" dirty="0" smtClean="0"/>
              <a:t>3</a:t>
            </a:r>
            <a:r>
              <a:rPr lang="zh-CN" altLang="en-US" dirty="0" smtClean="0"/>
              <a:t>、</a:t>
            </a:r>
            <a:r>
              <a:rPr lang="en-US" altLang="zh-CN" dirty="0" smtClean="0"/>
              <a:t>..4</a:t>
            </a:r>
            <a:r>
              <a:rPr lang="zh-CN" altLang="en-US" dirty="0" smtClean="0"/>
              <a:t>、</a:t>
            </a:r>
            <a:r>
              <a:rPr lang="en-US" altLang="zh-CN"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6</a:t>
            </a:fld>
            <a:endParaRPr kumimoji="1" lang="zh-CN" altLang="en-US"/>
          </a:p>
        </p:txBody>
      </p:sp>
    </p:spTree>
    <p:extLst>
      <p:ext uri="{BB962C8B-B14F-4D97-AF65-F5344CB8AC3E}">
        <p14:creationId xmlns:p14="http://schemas.microsoft.com/office/powerpoint/2010/main" val="2144073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Ok,</a:t>
            </a:r>
            <a:r>
              <a:rPr kumimoji="1" lang="zh-CN" altLang="en-US" dirty="0" smtClean="0"/>
              <a:t> </a:t>
            </a:r>
            <a:r>
              <a:rPr kumimoji="1" lang="en-US" altLang="zh-CN" dirty="0" smtClean="0"/>
              <a:t>let’s</a:t>
            </a:r>
            <a:r>
              <a:rPr kumimoji="1" lang="zh-CN" altLang="en-US" dirty="0" smtClean="0"/>
              <a:t> </a:t>
            </a:r>
            <a:r>
              <a:rPr kumimoji="1" lang="en-US" altLang="zh-CN" dirty="0" smtClean="0"/>
              <a:t>see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results</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first</a:t>
            </a:r>
            <a:r>
              <a:rPr kumimoji="1" lang="zh-CN" altLang="en-US" baseline="0" dirty="0" smtClean="0"/>
              <a:t> </a:t>
            </a:r>
            <a:r>
              <a:rPr kumimoji="1" lang="en-US" altLang="zh-CN" baseline="0" dirty="0" smtClean="0"/>
              <a:t>question.</a:t>
            </a:r>
            <a:endParaRPr kumimoji="1" lang="zh-CN" altLang="en-US" dirty="0"/>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7</a:t>
            </a:fld>
            <a:endParaRPr kumimoji="1" lang="zh-CN" altLang="en-US"/>
          </a:p>
        </p:txBody>
      </p:sp>
    </p:spTree>
    <p:extLst>
      <p:ext uri="{BB962C8B-B14F-4D97-AF65-F5344CB8AC3E}">
        <p14:creationId xmlns:p14="http://schemas.microsoft.com/office/powerpoint/2010/main" val="1864824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first used the keywords bug report and issue report to search for papers published between 2000 and 2017 in the DBLP database. After obtaining results, we looked up into the references of target papers and examined whether they were relevant. If it was, it would be included in the collection of relevant papers, and their references would be examined. The process was repeated till new relevant paper was not found.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total, we obtained 58 relevant papers on predictions or recommendations based on OSS projects. </a:t>
            </a:r>
          </a:p>
        </p:txBody>
      </p:sp>
      <p:sp>
        <p:nvSpPr>
          <p:cNvPr id="4" name="幻灯片编号占位符 3"/>
          <p:cNvSpPr>
            <a:spLocks noGrp="1"/>
          </p:cNvSpPr>
          <p:nvPr>
            <p:ph type="sldNum" sz="quarter" idx="10"/>
          </p:nvPr>
        </p:nvSpPr>
        <p:spPr/>
        <p:txBody>
          <a:bodyPr/>
          <a:lstStyle/>
          <a:p>
            <a:fld id="{01DD7A52-CF62-0347-B3AB-BD9DCB0CD3AC}" type="slidenum">
              <a:rPr kumimoji="1" lang="zh-CN" altLang="en-US" smtClean="0"/>
              <a:t>8</a:t>
            </a:fld>
            <a:endParaRPr kumimoji="1" lang="zh-CN" altLang="en-US"/>
          </a:p>
        </p:txBody>
      </p:sp>
    </p:spTree>
    <p:extLst>
      <p:ext uri="{BB962C8B-B14F-4D97-AF65-F5344CB8AC3E}">
        <p14:creationId xmlns:p14="http://schemas.microsoft.com/office/powerpoint/2010/main" val="42715694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6"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F4EDD352-5EBE-E940-A6B3-CA290F316D08}" type="datetime1">
              <a:rPr lang="zh-CN" altLang="en-US" smtClean="0"/>
              <a:t>2018/11/7</a:t>
            </a:fld>
            <a:endParaRPr lang="en-US"/>
          </a:p>
        </p:txBody>
      </p:sp>
      <p:sp>
        <p:nvSpPr>
          <p:cNvPr id="5" name="Footer Placeholder 4"/>
          <p:cNvSpPr>
            <a:spLocks noGrp="1"/>
          </p:cNvSpPr>
          <p:nvPr>
            <p:ph type="ftr" sz="quarter" idx="11"/>
          </p:nvPr>
        </p:nvSpPr>
        <p:spPr>
          <a:xfrm>
            <a:off x="812805" y="6272785"/>
            <a:ext cx="4745736" cy="365125"/>
          </a:xfrm>
        </p:spPr>
        <p:txBody>
          <a:bodyPr/>
          <a:lstStyle/>
          <a:p>
            <a:endParaRPr lang="en-US"/>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4FAB73BC-B049-4115-A692-8D63A059BFB8}"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7" name="Date Placeholder 6"/>
          <p:cNvSpPr>
            <a:spLocks noGrp="1"/>
          </p:cNvSpPr>
          <p:nvPr>
            <p:ph type="dt" sz="half" idx="10"/>
          </p:nvPr>
        </p:nvSpPr>
        <p:spPr/>
        <p:txBody>
          <a:bodyPr/>
          <a:lstStyle/>
          <a:p>
            <a:fld id="{D0DBF1D6-51AC-5342-BD4E-397CE17D50F0}" type="datetime1">
              <a:rPr lang="zh-CN" altLang="en-US" smtClean="0"/>
              <a:t>2018/11/7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C8C5AF65-61B4-1E40-A571-395634740A2E}" type="datetime1">
              <a:rPr lang="zh-CN" altLang="en-US" smtClean="0"/>
              <a:t>2018/11/7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D8649131-523B-D04E-A06F-CA1B775E7AB7}" type="datetime1">
              <a:rPr lang="zh-CN" altLang="en-US" smtClean="0"/>
              <a:t>2018/11/7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247E4DAA-C47E-684A-8ADC-318C25D43AF4}" type="datetime1">
              <a:rPr lang="zh-CN" altLang="en-US" smtClean="0"/>
              <a:t>2018/11/7</a:t>
            </a:fld>
            <a:endParaRPr lang="en-US" dirty="0"/>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lang="en-US" dirty="0"/>
          </a:p>
        </p:txBody>
      </p:sp>
      <p:grpSp>
        <p:nvGrpSpPr>
          <p:cNvPr id="8" name="Group 7"/>
          <p:cNvGrpSpPr>
            <a:grpSpLocks noChangeAspect="1"/>
          </p:cNvGrpSpPr>
          <p:nvPr/>
        </p:nvGrpSpPr>
        <p:grpSpPr>
          <a:xfrm>
            <a:off x="633862" y="2430624"/>
            <a:ext cx="914400" cy="914400"/>
            <a:chOff x="9685338" y="4460676"/>
            <a:chExt cx="1080904" cy="1080902"/>
          </a:xfrm>
        </p:grpSpPr>
        <p:sp>
          <p:nvSpPr>
            <p:cNvPr id="9" name="Oval 8"/>
            <p:cNvSpPr/>
            <p:nvPr/>
          </p:nvSpPr>
          <p:spPr>
            <a:xfrm>
              <a:off x="9685338" y="4460676"/>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6" name="Group 11"/>
          <p:cNvGrpSpPr/>
          <p:nvPr userDrawn="1"/>
        </p:nvGrpSpPr>
        <p:grpSpPr>
          <a:xfrm>
            <a:off x="8522664" y="6255258"/>
            <a:ext cx="393192" cy="393192"/>
            <a:chOff x="8532189" y="5068824"/>
            <a:chExt cx="393192" cy="393192"/>
          </a:xfrm>
        </p:grpSpPr>
        <p:sp>
          <p:nvSpPr>
            <p:cNvPr id="17" name="Oval 7"/>
            <p:cNvSpPr>
              <a:spLocks noChangeAspect="1"/>
            </p:cNvSpPr>
            <p:nvPr/>
          </p:nvSpPr>
          <p:spPr>
            <a:xfrm>
              <a:off x="8532189" y="5068824"/>
              <a:ext cx="393192" cy="393192"/>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273648" y="6086856"/>
            <a:ext cx="891224" cy="720332"/>
          </a:xfrm>
        </p:spPr>
        <p:txBody>
          <a:bodyPr/>
          <a:lstStyle>
            <a:lvl1pPr>
              <a:defRPr sz="1100"/>
            </a:lvl1pPr>
          </a:lstStyle>
          <a:p>
            <a:r>
              <a:rPr lang="en-US" altLang="zh-CN" dirty="0" smtClean="0"/>
              <a:t>&lt;#&gt;</a:t>
            </a:r>
            <a:endParaRPr lang="en-US" dirty="0"/>
          </a:p>
        </p:txBody>
      </p:sp>
    </p:spTree>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20D8F244-7AF3-EE49-AD2B-76923D056FEA}" type="datetime1">
              <a:rPr lang="zh-CN" altLang="en-US" smtClean="0"/>
              <a:t>2018/11/7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5E5C79AE-F967-654C-8770-69ED2D1CACA3}" type="datetime1">
              <a:rPr lang="zh-CN" altLang="en-US" smtClean="0"/>
              <a:t>2018/11/7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zh-CN" altLang="en-US" smtClean="0"/>
              <a:t>单击此处编辑母版标题样式</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552456C4-6D7E-6248-98DC-3718E2F52547}" type="datetime1">
              <a:rPr lang="zh-CN" altLang="en-US" smtClean="0"/>
              <a:t>2018/11/7</a:t>
            </a:fld>
            <a:endParaRPr 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zh-CN" altLang="en-US" smtClean="0"/>
              <a:t>单击此处编辑母版标题样式</a:t>
            </a:r>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C21B3F-2F1A-AD49-90C5-BAB5991F6B6B}" type="datetime1">
              <a:rPr lang="zh-CN" altLang="en-US" smtClean="0"/>
              <a:t>2018/11/7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9" name="Date Placeholder 8"/>
          <p:cNvSpPr>
            <a:spLocks noGrp="1"/>
          </p:cNvSpPr>
          <p:nvPr>
            <p:ph type="dt" sz="half" idx="10"/>
          </p:nvPr>
        </p:nvSpPr>
        <p:spPr/>
        <p:txBody>
          <a:bodyPr/>
          <a:lstStyle/>
          <a:p>
            <a:fld id="{DA2B613F-17AE-AA4F-A0C4-87630DEC2ACA}" type="datetime1">
              <a:rPr lang="zh-CN" altLang="en-US" smtClean="0"/>
              <a:t>2018/11/7</a:t>
            </a:fld>
            <a:endParaRPr lang="en-US"/>
          </a:p>
        </p:txBody>
      </p:sp>
      <p:sp>
        <p:nvSpPr>
          <p:cNvPr id="10" name="Footer Placeholder 9"/>
          <p:cNvSpPr>
            <a:spLocks noGrp="1"/>
          </p:cNvSpPr>
          <p:nvPr>
            <p:ph type="ftr" sz="quarter" idx="11"/>
          </p:nvPr>
        </p:nvSpPr>
        <p:spPr/>
        <p:txBody>
          <a:bodyPr/>
          <a:lstStyle/>
          <a:p>
            <a:endParaRPr lang="en-US"/>
          </a:p>
        </p:txBody>
      </p:sp>
      <p:sp>
        <p:nvSpPr>
          <p:cNvPr id="11" name="Slide Number Placeholder 10"/>
          <p:cNvSpPr>
            <a:spLocks noGrp="1"/>
          </p:cNvSpPr>
          <p:nvPr>
            <p:ph type="sldNum" sz="quarter" idx="12"/>
          </p:nvPr>
        </p:nvSpPr>
        <p:spPr/>
        <p:txBody>
          <a:bodyPr/>
          <a:lstStyle/>
          <a:p>
            <a:fld id="{4FAB73BC-B049-4115-A692-8D63A059BFB8}"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0" y="0"/>
            <a:ext cx="6227805"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8" name="Date Placeholder 7"/>
          <p:cNvSpPr>
            <a:spLocks noGrp="1"/>
          </p:cNvSpPr>
          <p:nvPr>
            <p:ph type="dt" sz="half" idx="10"/>
          </p:nvPr>
        </p:nvSpPr>
        <p:spPr/>
        <p:txBody>
          <a:bodyPr/>
          <a:lstStyle/>
          <a:p>
            <a:fld id="{E7EE7BD5-466C-5C45-A428-5BF39837C11F}" type="datetime1">
              <a:rPr lang="zh-CN" altLang="en-US" smtClean="0"/>
              <a:t>2018/11/7</a:t>
            </a:fld>
            <a:endParaRPr lang="en-US"/>
          </a:p>
        </p:txBody>
      </p:sp>
      <p:sp>
        <p:nvSpPr>
          <p:cNvPr id="10" name="Slide Number Placeholder 9"/>
          <p:cNvSpPr>
            <a:spLocks noGrp="1"/>
          </p:cNvSpPr>
          <p:nvPr>
            <p:ph type="sldNum" sz="quarter" idx="12"/>
          </p:nvPr>
        </p:nvSpPr>
        <p:spPr/>
        <p:txBody>
          <a:bodyPr/>
          <a:lstStyle/>
          <a:p>
            <a:fld id="{4FAB73BC-B049-4115-A692-8D63A059BFB8}"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CD2472D1-A9BD-6247-9F75-05D082193BEE}" type="datetime1">
              <a:rPr lang="zh-CN" altLang="en-US" smtClean="0"/>
              <a:t>2018/11/7</a:t>
            </a:fld>
            <a:endParaRPr lang="en-US" dirty="0"/>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19231088"/>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200"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tiff"/><Relationship Id="rId6" Type="http://schemas.openxmlformats.org/officeDocument/2006/relationships/image" Target="../media/image9.tiff"/><Relationship Id="rId7" Type="http://schemas.openxmlformats.org/officeDocument/2006/relationships/image" Target="../media/image10.tiff"/><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30.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6.tiff"/><Relationship Id="rId5" Type="http://schemas.openxmlformats.org/officeDocument/2006/relationships/image" Target="../media/image17.tiff"/><Relationship Id="rId6" Type="http://schemas.openxmlformats.org/officeDocument/2006/relationships/image" Target="../media/image18.tiff"/><Relationship Id="rId7" Type="http://schemas.openxmlformats.org/officeDocument/2006/relationships/image" Target="../media/image19.tiff"/><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30.tiff"/><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5" Type="http://schemas.openxmlformats.org/officeDocument/2006/relationships/image" Target="../media/image28.tiff"/><Relationship Id="rId6"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4.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6.tiff"/><Relationship Id="rId6" Type="http://schemas.openxmlformats.org/officeDocument/2006/relationships/image" Target="../media/image17.tiff"/><Relationship Id="rId7" Type="http://schemas.openxmlformats.org/officeDocument/2006/relationships/image" Target="../media/image18.tiff"/><Relationship Id="rId8" Type="http://schemas.openxmlformats.org/officeDocument/2006/relationships/image" Target="../media/image19.tiff"/><Relationship Id="rId9" Type="http://schemas.openxmlformats.org/officeDocument/2006/relationships/image" Target="../media/image20.png"/><Relationship Id="rId10"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6.tiff"/><Relationship Id="rId7" Type="http://schemas.openxmlformats.org/officeDocument/2006/relationships/image" Target="../media/image17.tiff"/><Relationship Id="rId8" Type="http://schemas.openxmlformats.org/officeDocument/2006/relationships/image" Target="../media/image18.tiff"/><Relationship Id="rId9" Type="http://schemas.openxmlformats.org/officeDocument/2006/relationships/image" Target="../media/image19.tiff"/><Relationship Id="rId10" Type="http://schemas.openxmlformats.org/officeDocument/2006/relationships/image" Target="../media/image20.png"/><Relationship Id="rId11"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tiff"/><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33689" y="1432223"/>
            <a:ext cx="7905879" cy="3035808"/>
          </a:xfrm>
        </p:spPr>
        <p:txBody>
          <a:bodyPr/>
          <a:lstStyle/>
          <a:p>
            <a:r>
              <a:rPr lang="en-US" altLang="zh-CN" sz="5400" cap="none" dirty="0" smtClean="0"/>
              <a:t>Be Careful of When: An Empirical Study on Time-Related Misuse of Issue Tracking Data </a:t>
            </a:r>
            <a:endParaRPr kumimoji="1" lang="zh-CN" altLang="en-US" sz="5400" cap="none" dirty="0"/>
          </a:p>
        </p:txBody>
      </p:sp>
      <p:sp>
        <p:nvSpPr>
          <p:cNvPr id="3" name="副标题 2"/>
          <p:cNvSpPr>
            <a:spLocks noGrp="1"/>
          </p:cNvSpPr>
          <p:nvPr>
            <p:ph type="subTitle" idx="1"/>
          </p:nvPr>
        </p:nvSpPr>
        <p:spPr>
          <a:xfrm>
            <a:off x="802385" y="4389120"/>
            <a:ext cx="8062646" cy="1934188"/>
          </a:xfrm>
        </p:spPr>
        <p:txBody>
          <a:bodyPr>
            <a:normAutofit/>
          </a:bodyPr>
          <a:lstStyle/>
          <a:p>
            <a:r>
              <a:rPr kumimoji="1" lang="en-US" altLang="zh-CN" sz="2000" b="1" dirty="0" err="1" smtClean="0"/>
              <a:t>Feifei</a:t>
            </a:r>
            <a:r>
              <a:rPr kumimoji="1" lang="zh-CN" altLang="en-US" sz="2000" b="1" dirty="0" smtClean="0"/>
              <a:t> </a:t>
            </a:r>
            <a:r>
              <a:rPr kumimoji="1" lang="en-US" altLang="zh-CN" sz="2000" b="1" dirty="0" smtClean="0"/>
              <a:t>Tu</a:t>
            </a:r>
            <a:r>
              <a:rPr kumimoji="1" lang="en-US" altLang="zh-CN" sz="2000" baseline="30000" dirty="0" smtClean="0"/>
              <a:t>1</a:t>
            </a:r>
            <a:r>
              <a:rPr kumimoji="1" lang="en-US" altLang="zh-CN" sz="2000" dirty="0" smtClean="0"/>
              <a:t>,</a:t>
            </a:r>
            <a:r>
              <a:rPr kumimoji="1" lang="zh-CN" altLang="en-US" sz="2000" dirty="0" smtClean="0"/>
              <a:t> </a:t>
            </a:r>
            <a:r>
              <a:rPr kumimoji="1" lang="en-US" altLang="zh-CN" sz="2000" dirty="0" err="1" smtClean="0"/>
              <a:t>Jiaxin</a:t>
            </a:r>
            <a:r>
              <a:rPr kumimoji="1" lang="zh-CN" altLang="en-US" sz="2000" dirty="0" smtClean="0"/>
              <a:t> </a:t>
            </a:r>
            <a:r>
              <a:rPr kumimoji="1" lang="en-US" altLang="zh-CN" sz="2000" dirty="0" smtClean="0"/>
              <a:t>Zhu</a:t>
            </a:r>
            <a:r>
              <a:rPr kumimoji="1" lang="en-US" altLang="zh-CN" sz="2000" baseline="30000" dirty="0" smtClean="0"/>
              <a:t>2</a:t>
            </a:r>
            <a:r>
              <a:rPr kumimoji="1" lang="en-US" altLang="zh-CN" sz="2000" dirty="0" smtClean="0"/>
              <a:t>,</a:t>
            </a:r>
            <a:r>
              <a:rPr kumimoji="1" lang="zh-CN" altLang="en-US" sz="2000" dirty="0" smtClean="0"/>
              <a:t> </a:t>
            </a:r>
            <a:r>
              <a:rPr kumimoji="1" lang="en-US" altLang="zh-CN" sz="2000" dirty="0" err="1" smtClean="0"/>
              <a:t>Qimu</a:t>
            </a:r>
            <a:r>
              <a:rPr kumimoji="1" lang="zh-CN" altLang="en-US" sz="2000" dirty="0" smtClean="0"/>
              <a:t> </a:t>
            </a:r>
            <a:r>
              <a:rPr kumimoji="1" lang="en-US" altLang="zh-CN" sz="2000" dirty="0" smtClean="0"/>
              <a:t>Zheng</a:t>
            </a:r>
            <a:r>
              <a:rPr kumimoji="1" lang="en-US" altLang="zh-CN" sz="2000" baseline="30000" dirty="0" smtClean="0"/>
              <a:t>1</a:t>
            </a:r>
            <a:r>
              <a:rPr kumimoji="1" lang="en-US" altLang="zh-CN" sz="2000" dirty="0" smtClean="0"/>
              <a:t>,</a:t>
            </a:r>
            <a:r>
              <a:rPr kumimoji="1" lang="zh-CN" altLang="en-US" sz="2000" dirty="0" smtClean="0"/>
              <a:t> </a:t>
            </a:r>
            <a:r>
              <a:rPr kumimoji="1" lang="en-US" altLang="zh-CN" sz="2000" dirty="0" err="1" smtClean="0"/>
              <a:t>Minghui</a:t>
            </a:r>
            <a:r>
              <a:rPr kumimoji="1" lang="zh-CN" altLang="en-US" sz="2000" dirty="0" smtClean="0"/>
              <a:t> </a:t>
            </a:r>
            <a:r>
              <a:rPr kumimoji="1" lang="en-US" altLang="zh-CN" sz="2000" dirty="0" smtClean="0"/>
              <a:t>Zhou</a:t>
            </a:r>
            <a:r>
              <a:rPr kumimoji="1" lang="en-US" altLang="zh-CN" sz="2000" baseline="30000" dirty="0" smtClean="0"/>
              <a:t>1</a:t>
            </a:r>
          </a:p>
          <a:p>
            <a:r>
              <a:rPr kumimoji="1" lang="en-US" altLang="zh-CN" sz="1600" baseline="30000" dirty="0" smtClean="0">
                <a:solidFill>
                  <a:schemeClr val="tx1">
                    <a:lumMod val="75000"/>
                    <a:lumOff val="25000"/>
                  </a:schemeClr>
                </a:solidFill>
              </a:rPr>
              <a:t>1</a:t>
            </a:r>
            <a:r>
              <a:rPr kumimoji="1" lang="en-US" altLang="zh-CN" sz="1600" dirty="0" smtClean="0">
                <a:solidFill>
                  <a:schemeClr val="tx1">
                    <a:lumMod val="75000"/>
                    <a:lumOff val="25000"/>
                  </a:schemeClr>
                </a:solidFill>
              </a:rPr>
              <a:t>Peking</a:t>
            </a:r>
            <a:r>
              <a:rPr kumimoji="1" lang="zh-CN" altLang="en-US" sz="1600" dirty="0" smtClean="0">
                <a:solidFill>
                  <a:schemeClr val="tx1">
                    <a:lumMod val="75000"/>
                    <a:lumOff val="25000"/>
                  </a:schemeClr>
                </a:solidFill>
              </a:rPr>
              <a:t> </a:t>
            </a:r>
            <a:r>
              <a:rPr kumimoji="1" lang="en-US" altLang="zh-CN" sz="1600" dirty="0" smtClean="0">
                <a:solidFill>
                  <a:schemeClr val="tx1">
                    <a:lumMod val="75000"/>
                    <a:lumOff val="25000"/>
                  </a:schemeClr>
                </a:solidFill>
              </a:rPr>
              <a:t>University</a:t>
            </a:r>
          </a:p>
          <a:p>
            <a:r>
              <a:rPr kumimoji="1" lang="en-US" altLang="zh-CN" sz="1600" baseline="30000" dirty="0">
                <a:solidFill>
                  <a:schemeClr val="tx1">
                    <a:lumMod val="75000"/>
                    <a:lumOff val="25000"/>
                  </a:schemeClr>
                </a:solidFill>
              </a:rPr>
              <a:t>1</a:t>
            </a:r>
            <a:r>
              <a:rPr kumimoji="1" lang="en-US" altLang="zh-CN" sz="1600" dirty="0" smtClean="0">
                <a:solidFill>
                  <a:schemeClr val="tx1">
                    <a:lumMod val="75000"/>
                    <a:lumOff val="25000"/>
                  </a:schemeClr>
                </a:solidFill>
              </a:rPr>
              <a:t>Key </a:t>
            </a:r>
            <a:r>
              <a:rPr kumimoji="1" lang="en-US" altLang="zh-CN" sz="1600" dirty="0">
                <a:solidFill>
                  <a:schemeClr val="tx1">
                    <a:lumMod val="75000"/>
                    <a:lumOff val="25000"/>
                  </a:schemeClr>
                </a:solidFill>
              </a:rPr>
              <a:t>Laboratory of High Confidence Software Technologies, </a:t>
            </a:r>
            <a:r>
              <a:rPr kumimoji="1" lang="en-US" altLang="zh-CN" sz="1600" dirty="0" err="1">
                <a:solidFill>
                  <a:schemeClr val="tx1">
                    <a:lumMod val="75000"/>
                    <a:lumOff val="25000"/>
                  </a:schemeClr>
                </a:solidFill>
              </a:rPr>
              <a:t>MoE</a:t>
            </a:r>
            <a:r>
              <a:rPr kumimoji="1" lang="en-US" altLang="zh-CN" sz="1600" dirty="0">
                <a:solidFill>
                  <a:schemeClr val="tx1">
                    <a:lumMod val="75000"/>
                    <a:lumOff val="25000"/>
                  </a:schemeClr>
                </a:solidFill>
              </a:rPr>
              <a:t> </a:t>
            </a:r>
            <a:endParaRPr kumimoji="1" lang="en-US" altLang="zh-CN" sz="1600" dirty="0" smtClean="0">
              <a:solidFill>
                <a:schemeClr val="tx1">
                  <a:lumMod val="75000"/>
                  <a:lumOff val="25000"/>
                </a:schemeClr>
              </a:solidFill>
            </a:endParaRPr>
          </a:p>
          <a:p>
            <a:r>
              <a:rPr lang="en-US" altLang="zh-CN" sz="1600" baseline="30000" dirty="0" smtClean="0">
                <a:solidFill>
                  <a:schemeClr val="tx1">
                    <a:lumMod val="75000"/>
                    <a:lumOff val="25000"/>
                  </a:schemeClr>
                </a:solidFill>
              </a:rPr>
              <a:t>2</a:t>
            </a:r>
            <a:r>
              <a:rPr lang="en-US" altLang="zh-CN" sz="1600" dirty="0" smtClean="0">
                <a:solidFill>
                  <a:schemeClr val="tx1">
                    <a:lumMod val="75000"/>
                    <a:lumOff val="25000"/>
                  </a:schemeClr>
                </a:solidFill>
              </a:rPr>
              <a:t>Institute </a:t>
            </a:r>
            <a:r>
              <a:rPr lang="en-US" altLang="zh-CN" sz="1600" dirty="0">
                <a:solidFill>
                  <a:schemeClr val="tx1">
                    <a:lumMod val="75000"/>
                    <a:lumOff val="25000"/>
                  </a:schemeClr>
                </a:solidFill>
              </a:rPr>
              <a:t>of Software, Chinese Academy of Sciences </a:t>
            </a:r>
            <a:endParaRPr lang="en-US" altLang="zh-CN" sz="1600" dirty="0" smtClean="0">
              <a:solidFill>
                <a:schemeClr val="tx1">
                  <a:lumMod val="75000"/>
                  <a:lumOff val="25000"/>
                </a:schemeClr>
              </a:solidFill>
            </a:endParaRPr>
          </a:p>
          <a:p>
            <a:r>
              <a:rPr lang="en-US" altLang="zh-CN" sz="1600" baseline="30000" dirty="0" smtClean="0">
                <a:solidFill>
                  <a:schemeClr val="tx1">
                    <a:lumMod val="75000"/>
                    <a:lumOff val="25000"/>
                  </a:schemeClr>
                </a:solidFill>
              </a:rPr>
              <a:t>2</a:t>
            </a:r>
            <a:r>
              <a:rPr lang="en-US" altLang="zh-CN" sz="1600" dirty="0" smtClean="0">
                <a:solidFill>
                  <a:schemeClr val="tx1">
                    <a:lumMod val="75000"/>
                    <a:lumOff val="25000"/>
                  </a:schemeClr>
                </a:solidFill>
              </a:rPr>
              <a:t>University </a:t>
            </a:r>
            <a:r>
              <a:rPr lang="en-US" altLang="zh-CN" sz="1600" dirty="0">
                <a:solidFill>
                  <a:schemeClr val="tx1">
                    <a:lumMod val="75000"/>
                    <a:lumOff val="25000"/>
                  </a:schemeClr>
                </a:solidFill>
              </a:rPr>
              <a:t>of Chinese Academy of </a:t>
            </a:r>
            <a:r>
              <a:rPr lang="en-US" altLang="zh-CN" sz="1600" dirty="0" smtClean="0">
                <a:solidFill>
                  <a:schemeClr val="tx1">
                    <a:lumMod val="75000"/>
                    <a:lumOff val="25000"/>
                  </a:schemeClr>
                </a:solidFill>
              </a:rPr>
              <a:t>Sciences</a:t>
            </a:r>
            <a:endParaRPr kumimoji="1" lang="en-US" altLang="zh-CN" sz="1600" dirty="0" smtClean="0">
              <a:solidFill>
                <a:schemeClr val="tx1">
                  <a:lumMod val="75000"/>
                  <a:lumOff val="25000"/>
                </a:schemeClr>
              </a:solidFill>
            </a:endParaRPr>
          </a:p>
        </p:txBody>
      </p:sp>
      <p:grpSp>
        <p:nvGrpSpPr>
          <p:cNvPr id="4" name="组合 3">
            <a:extLst>
              <a:ext uri="{FF2B5EF4-FFF2-40B4-BE49-F238E27FC236}">
                <a16:creationId xmlns="" xmlns:a16="http://schemas.microsoft.com/office/drawing/2014/main" id="{BE86804D-21BE-4F3F-818C-ABF895ADCBBA}"/>
              </a:ext>
            </a:extLst>
          </p:cNvPr>
          <p:cNvGrpSpPr/>
          <p:nvPr/>
        </p:nvGrpSpPr>
        <p:grpSpPr>
          <a:xfrm>
            <a:off x="7370212" y="4742831"/>
            <a:ext cx="1229632" cy="1226766"/>
            <a:chOff x="2105799" y="20055838"/>
            <a:chExt cx="6748090" cy="6732363"/>
          </a:xfrm>
          <a:solidFill>
            <a:srgbClr val="9A0001"/>
          </a:solidFill>
        </p:grpSpPr>
        <p:sp>
          <p:nvSpPr>
            <p:cNvPr id="5" name="Freeform 8">
              <a:extLst>
                <a:ext uri="{FF2B5EF4-FFF2-40B4-BE49-F238E27FC236}">
                  <a16:creationId xmlns="" xmlns:a16="http://schemas.microsoft.com/office/drawing/2014/main" id="{AE546260-1C27-4999-800F-256D5820D124}"/>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6" name="Freeform 42">
              <a:extLst>
                <a:ext uri="{FF2B5EF4-FFF2-40B4-BE49-F238E27FC236}">
                  <a16:creationId xmlns="" xmlns:a16="http://schemas.microsoft.com/office/drawing/2014/main" id="{519E78E8-CE21-4BD3-985B-6BA6181A8069}"/>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7" name="Freeform 43">
              <a:extLst>
                <a:ext uri="{FF2B5EF4-FFF2-40B4-BE49-F238E27FC236}">
                  <a16:creationId xmlns="" xmlns:a16="http://schemas.microsoft.com/office/drawing/2014/main" id="{5AA931DD-2368-4BF2-A987-39DAACAB0D1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8" name="Freeform 44">
              <a:extLst>
                <a:ext uri="{FF2B5EF4-FFF2-40B4-BE49-F238E27FC236}">
                  <a16:creationId xmlns="" xmlns:a16="http://schemas.microsoft.com/office/drawing/2014/main" id="{174C22FB-DF9A-47C8-ADE8-599181567A5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9" name="Freeform 45">
              <a:extLst>
                <a:ext uri="{FF2B5EF4-FFF2-40B4-BE49-F238E27FC236}">
                  <a16:creationId xmlns="" xmlns:a16="http://schemas.microsoft.com/office/drawing/2014/main" id="{2146354B-476D-49EF-842C-0911C2A0B78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0" name="Freeform 46">
              <a:extLst>
                <a:ext uri="{FF2B5EF4-FFF2-40B4-BE49-F238E27FC236}">
                  <a16:creationId xmlns="" xmlns:a16="http://schemas.microsoft.com/office/drawing/2014/main" id="{BA24F237-5B24-460C-B179-0029653A9001}"/>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1" name="Freeform 47">
              <a:extLst>
                <a:ext uri="{FF2B5EF4-FFF2-40B4-BE49-F238E27FC236}">
                  <a16:creationId xmlns="" xmlns:a16="http://schemas.microsoft.com/office/drawing/2014/main" id="{F0B84B3B-F70D-453D-A88D-0CE9C57B93A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2" name="Freeform 48">
              <a:extLst>
                <a:ext uri="{FF2B5EF4-FFF2-40B4-BE49-F238E27FC236}">
                  <a16:creationId xmlns="" xmlns:a16="http://schemas.microsoft.com/office/drawing/2014/main" id="{9B8C6550-1678-4D80-9500-E49A5462E96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3" name="Freeform 49">
              <a:extLst>
                <a:ext uri="{FF2B5EF4-FFF2-40B4-BE49-F238E27FC236}">
                  <a16:creationId xmlns="" xmlns:a16="http://schemas.microsoft.com/office/drawing/2014/main" id="{0454A1D3-24A5-4904-B7CB-6E87A355FBB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4" name="Freeform 50">
              <a:extLst>
                <a:ext uri="{FF2B5EF4-FFF2-40B4-BE49-F238E27FC236}">
                  <a16:creationId xmlns="" xmlns:a16="http://schemas.microsoft.com/office/drawing/2014/main" id="{D4F57B19-6C82-4B66-8D6F-97ECDD8ED0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5" name="Freeform 51">
              <a:extLst>
                <a:ext uri="{FF2B5EF4-FFF2-40B4-BE49-F238E27FC236}">
                  <a16:creationId xmlns="" xmlns:a16="http://schemas.microsoft.com/office/drawing/2014/main" id="{1E74A931-EFFE-4351-A213-24AB14D18951}"/>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6" name="Freeform 52">
              <a:extLst>
                <a:ext uri="{FF2B5EF4-FFF2-40B4-BE49-F238E27FC236}">
                  <a16:creationId xmlns="" xmlns:a16="http://schemas.microsoft.com/office/drawing/2014/main" id="{81D9AA28-3A09-4CD7-9F6B-51E9C67FB1D7}"/>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7" name="Freeform 53">
              <a:extLst>
                <a:ext uri="{FF2B5EF4-FFF2-40B4-BE49-F238E27FC236}">
                  <a16:creationId xmlns="" xmlns:a16="http://schemas.microsoft.com/office/drawing/2014/main" id="{86D90387-7804-41FD-AA7B-EC640D3005B0}"/>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8" name="Freeform 54">
              <a:extLst>
                <a:ext uri="{FF2B5EF4-FFF2-40B4-BE49-F238E27FC236}">
                  <a16:creationId xmlns="" xmlns:a16="http://schemas.microsoft.com/office/drawing/2014/main" id="{B902BC3A-0CA5-47D3-9A09-2B282CE3053E}"/>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9" name="Freeform 55">
              <a:extLst>
                <a:ext uri="{FF2B5EF4-FFF2-40B4-BE49-F238E27FC236}">
                  <a16:creationId xmlns="" xmlns:a16="http://schemas.microsoft.com/office/drawing/2014/main" id="{348462C2-6664-4610-8BC9-33245F2DBC40}"/>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0" name="Freeform 56">
              <a:extLst>
                <a:ext uri="{FF2B5EF4-FFF2-40B4-BE49-F238E27FC236}">
                  <a16:creationId xmlns="" xmlns:a16="http://schemas.microsoft.com/office/drawing/2014/main" id="{6145136F-EB4F-4490-A243-B13777069C1B}"/>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1" name="Freeform 57">
              <a:extLst>
                <a:ext uri="{FF2B5EF4-FFF2-40B4-BE49-F238E27FC236}">
                  <a16:creationId xmlns="" xmlns:a16="http://schemas.microsoft.com/office/drawing/2014/main" id="{5B6F42A1-A1A3-4DE9-925D-DA18D951BD95}"/>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2" name="Freeform 58">
              <a:extLst>
                <a:ext uri="{FF2B5EF4-FFF2-40B4-BE49-F238E27FC236}">
                  <a16:creationId xmlns="" xmlns:a16="http://schemas.microsoft.com/office/drawing/2014/main" id="{F7474D31-0AB1-44A6-918C-A2B9305DD8C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3" name="Freeform 59">
              <a:extLst>
                <a:ext uri="{FF2B5EF4-FFF2-40B4-BE49-F238E27FC236}">
                  <a16:creationId xmlns="" xmlns:a16="http://schemas.microsoft.com/office/drawing/2014/main" id="{45147D7C-3B63-43DB-9929-A35B75C5771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4" name="Freeform 60">
              <a:extLst>
                <a:ext uri="{FF2B5EF4-FFF2-40B4-BE49-F238E27FC236}">
                  <a16:creationId xmlns="" xmlns:a16="http://schemas.microsoft.com/office/drawing/2014/main" id="{44F6610A-4F39-481C-B0E7-1ACFEFA4B90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5" name="Freeform 61">
              <a:extLst>
                <a:ext uri="{FF2B5EF4-FFF2-40B4-BE49-F238E27FC236}">
                  <a16:creationId xmlns="" xmlns:a16="http://schemas.microsoft.com/office/drawing/2014/main" id="{90366710-9AED-4BBD-A169-707A6F31C91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6" name="Freeform 62">
              <a:extLst>
                <a:ext uri="{FF2B5EF4-FFF2-40B4-BE49-F238E27FC236}">
                  <a16:creationId xmlns="" xmlns:a16="http://schemas.microsoft.com/office/drawing/2014/main" id="{EA9898B1-F22C-4A53-9D88-08E6FF0472C0}"/>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7" name="Freeform 71">
              <a:extLst>
                <a:ext uri="{FF2B5EF4-FFF2-40B4-BE49-F238E27FC236}">
                  <a16:creationId xmlns="" xmlns:a16="http://schemas.microsoft.com/office/drawing/2014/main" id="{173C978A-83B2-4C6C-9210-84CCA664335B}"/>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grpSp>
      <p:pic>
        <p:nvPicPr>
          <p:cNvPr id="30" name="图片 29"/>
          <p:cNvPicPr>
            <a:picLocks noChangeAspect="1"/>
          </p:cNvPicPr>
          <p:nvPr/>
        </p:nvPicPr>
        <p:blipFill>
          <a:blip r:embed="rId3"/>
          <a:stretch>
            <a:fillRect/>
          </a:stretch>
        </p:blipFill>
        <p:spPr>
          <a:xfrm>
            <a:off x="7292280" y="6120941"/>
            <a:ext cx="1465728" cy="667125"/>
          </a:xfrm>
          <a:prstGeom prst="rect">
            <a:avLst/>
          </a:prstGeom>
        </p:spPr>
      </p:pic>
    </p:spTree>
    <p:extLst>
      <p:ext uri="{BB962C8B-B14F-4D97-AF65-F5344CB8AC3E}">
        <p14:creationId xmlns:p14="http://schemas.microsoft.com/office/powerpoint/2010/main" val="1423167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8000" dirty="0" smtClean="0"/>
              <a:t>RQ1</a:t>
            </a:r>
            <a:r>
              <a:rPr kumimoji="1" lang="zh-CN" altLang="en-US" sz="3600" dirty="0" smtClean="0"/>
              <a:t> </a:t>
            </a:r>
            <a:r>
              <a:rPr kumimoji="1" lang="en-US" altLang="zh-CN" sz="3600" dirty="0" smtClean="0"/>
              <a:t>result</a:t>
            </a:r>
            <a:endParaRPr kumimoji="1" lang="zh-CN" altLang="en-US" sz="3600" dirty="0"/>
          </a:p>
        </p:txBody>
      </p:sp>
      <p:sp>
        <p:nvSpPr>
          <p:cNvPr id="3" name="内容占位符 2"/>
          <p:cNvSpPr>
            <a:spLocks noGrp="1"/>
          </p:cNvSpPr>
          <p:nvPr>
            <p:ph idx="1"/>
          </p:nvPr>
        </p:nvSpPr>
        <p:spPr>
          <a:xfrm>
            <a:off x="685800" y="2121408"/>
            <a:ext cx="7772400" cy="4736592"/>
          </a:xfrm>
        </p:spPr>
        <p:txBody>
          <a:bodyPr>
            <a:normAutofit/>
          </a:bodyPr>
          <a:lstStyle/>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p:txBody>
      </p:sp>
      <p:sp>
        <p:nvSpPr>
          <p:cNvPr id="7" name="幻灯片编号占位符 6"/>
          <p:cNvSpPr>
            <a:spLocks noGrp="1"/>
          </p:cNvSpPr>
          <p:nvPr>
            <p:ph type="sldNum" sz="quarter" idx="12"/>
          </p:nvPr>
        </p:nvSpPr>
        <p:spPr/>
        <p:txBody>
          <a:bodyPr/>
          <a:lstStyle/>
          <a:p>
            <a:fld id="{4FAB73BC-B049-4115-A692-8D63A059BFB8}" type="slidenum">
              <a:rPr lang="en-US" smtClean="0"/>
              <a:t>9</a:t>
            </a:fld>
            <a:endParaRPr lang="en-US"/>
          </a:p>
        </p:txBody>
      </p:sp>
      <p:graphicFrame>
        <p:nvGraphicFramePr>
          <p:cNvPr id="6" name="Table 373"/>
          <p:cNvGraphicFramePr/>
          <p:nvPr>
            <p:extLst>
              <p:ext uri="{D42A27DB-BD31-4B8C-83A1-F6EECF244321}">
                <p14:modId xmlns:p14="http://schemas.microsoft.com/office/powerpoint/2010/main" val="1491049167"/>
              </p:ext>
            </p:extLst>
          </p:nvPr>
        </p:nvGraphicFramePr>
        <p:xfrm>
          <a:off x="116702" y="1806889"/>
          <a:ext cx="8865365" cy="4284757"/>
        </p:xfrm>
        <a:graphic>
          <a:graphicData uri="http://schemas.openxmlformats.org/drawingml/2006/table">
            <a:tbl>
              <a:tblPr firstRow="1" bandRow="1"/>
              <a:tblGrid>
                <a:gridCol w="2970380">
                  <a:extLst>
                    <a:ext uri="{9D8B030D-6E8A-4147-A177-3AD203B41FA5}">
                      <a16:colId xmlns:a16="http://schemas.microsoft.com/office/drawing/2014/main" xmlns="" val="20000"/>
                    </a:ext>
                  </a:extLst>
                </a:gridCol>
                <a:gridCol w="2883217">
                  <a:extLst>
                    <a:ext uri="{9D8B030D-6E8A-4147-A177-3AD203B41FA5}">
                      <a16:colId xmlns:a16="http://schemas.microsoft.com/office/drawing/2014/main" xmlns="" val="20001"/>
                    </a:ext>
                  </a:extLst>
                </a:gridCol>
                <a:gridCol w="3011768">
                  <a:extLst>
                    <a:ext uri="{9D8B030D-6E8A-4147-A177-3AD203B41FA5}">
                      <a16:colId xmlns:a16="http://schemas.microsoft.com/office/drawing/2014/main" xmlns="" val="20002"/>
                    </a:ext>
                  </a:extLst>
                </a:gridCol>
              </a:tblGrid>
              <a:tr h="413797">
                <a:tc>
                  <a:txBody>
                    <a:bodyPr/>
                    <a:lstStyle/>
                    <a:p>
                      <a:pPr algn="ctr">
                        <a:defRPr sz="1800">
                          <a:sym typeface="Tw Cen MT"/>
                        </a:defRPr>
                      </a:pPr>
                      <a:r>
                        <a:rPr lang="en-US" altLang="zh-CN" sz="1800" b="1" dirty="0" smtClean="0">
                          <a:latin typeface="+mn-lt"/>
                          <a:ea typeface="+mn-ea"/>
                          <a:cs typeface="+mn-cs"/>
                          <a:sym typeface="Helvetica"/>
                        </a:rPr>
                        <a:t>Application</a:t>
                      </a:r>
                      <a:endParaRPr sz="1800" b="1" dirty="0">
                        <a:latin typeface="+mn-lt"/>
                        <a:ea typeface="+mn-ea"/>
                        <a:cs typeface="+mn-cs"/>
                        <a:sym typeface="Helvetica"/>
                      </a:endParaRPr>
                    </a:p>
                  </a:txBody>
                  <a:tcPr marL="34290" marR="34290" marT="34290" marB="34290" horzOverflow="overflow"/>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sz="1800">
                          <a:sym typeface="Tw Cen MT"/>
                        </a:defRPr>
                      </a:pPr>
                      <a:r>
                        <a:rPr lang="en-US" altLang="zh-CN" sz="1800" b="0" dirty="0" smtClean="0">
                          <a:latin typeface="+mn-lt"/>
                          <a:ea typeface="+mn-ea"/>
                          <a:cs typeface="+mn-cs"/>
                          <a:sym typeface="Helvetica"/>
                        </a:rPr>
                        <a:t>Definitely</a:t>
                      </a:r>
                      <a:r>
                        <a:rPr lang="zh-CN" altLang="en-US" sz="1800" b="0" dirty="0" smtClean="0">
                          <a:latin typeface="+mn-lt"/>
                          <a:ea typeface="+mn-ea"/>
                          <a:cs typeface="+mn-cs"/>
                          <a:sym typeface="Helvetica"/>
                        </a:rPr>
                        <a:t> </a:t>
                      </a:r>
                      <a:r>
                        <a:rPr lang="en-US" altLang="zh-CN" sz="1800" b="0" dirty="0" smtClean="0">
                          <a:latin typeface="+mn-lt"/>
                          <a:ea typeface="+mn-ea"/>
                          <a:cs typeface="+mn-cs"/>
                          <a:sym typeface="Helvetica"/>
                        </a:rPr>
                        <a:t>problematic</a:t>
                      </a:r>
                      <a:r>
                        <a:rPr lang="zh-CN" altLang="en-US" sz="1800" b="0" dirty="0" smtClean="0">
                          <a:latin typeface="+mn-lt"/>
                          <a:ea typeface="+mn-ea"/>
                          <a:cs typeface="+mn-cs"/>
                          <a:sym typeface="Helvetica"/>
                        </a:rPr>
                        <a:t> </a:t>
                      </a:r>
                      <a:r>
                        <a:rPr lang="en-US" altLang="zh-CN" sz="1800" b="0" dirty="0" smtClean="0">
                          <a:latin typeface="+mn-lt"/>
                          <a:ea typeface="+mn-ea"/>
                          <a:cs typeface="+mn-cs"/>
                          <a:sym typeface="Helvetica"/>
                        </a:rPr>
                        <a:t># </a:t>
                      </a:r>
                    </a:p>
                  </a:txBody>
                  <a:tcPr marL="34290" marR="34290" marT="34290" marB="34290" horzOverflow="overflow"/>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sz="1800">
                          <a:sym typeface="Tw Cen MT"/>
                        </a:defRPr>
                      </a:pPr>
                      <a:r>
                        <a:rPr lang="en-US" altLang="zh-CN" sz="1800" kern="1200" dirty="0" smtClean="0">
                          <a:solidFill>
                            <a:schemeClr val="tx1"/>
                          </a:solidFill>
                          <a:effectLst/>
                          <a:latin typeface="+mn-lt"/>
                          <a:ea typeface="+mn-ea"/>
                          <a:cs typeface="+mn-cs"/>
                          <a:sym typeface="Tw Cen MT"/>
                        </a:rPr>
                        <a:t>Potentially</a:t>
                      </a:r>
                      <a:r>
                        <a:rPr lang="zh-CN" altLang="en-US" sz="1800" kern="1200" dirty="0" smtClean="0">
                          <a:solidFill>
                            <a:schemeClr val="tx1"/>
                          </a:solidFill>
                          <a:effectLst/>
                          <a:latin typeface="+mn-lt"/>
                          <a:ea typeface="+mn-ea"/>
                          <a:cs typeface="+mn-cs"/>
                          <a:sym typeface="Tw Cen MT"/>
                        </a:rPr>
                        <a:t> </a:t>
                      </a:r>
                      <a:r>
                        <a:rPr lang="en-US" altLang="zh-CN" sz="1800" kern="1200" dirty="0" smtClean="0">
                          <a:solidFill>
                            <a:schemeClr val="tx1"/>
                          </a:solidFill>
                          <a:effectLst/>
                          <a:latin typeface="+mn-lt"/>
                          <a:ea typeface="+mn-ea"/>
                          <a:cs typeface="+mn-cs"/>
                          <a:sym typeface="Tw Cen MT"/>
                        </a:rPr>
                        <a:t>problematic </a:t>
                      </a:r>
                      <a:r>
                        <a:rPr lang="en-US" altLang="zh-CN" sz="1800" b="0" dirty="0" smtClean="0">
                          <a:latin typeface="+mn-lt"/>
                          <a:ea typeface="+mn-ea"/>
                          <a:cs typeface="+mn-cs"/>
                          <a:sym typeface="Helvetica"/>
                        </a:rPr>
                        <a:t>#</a:t>
                      </a:r>
                      <a:endParaRPr lang="zh-CN" altLang="en-US" sz="1800" b="0" dirty="0">
                        <a:latin typeface="+mn-lt"/>
                        <a:ea typeface="+mn-ea"/>
                        <a:cs typeface="+mn-cs"/>
                        <a:sym typeface="Helvetica"/>
                      </a:endParaRPr>
                    </a:p>
                  </a:txBody>
                  <a:tcPr marL="34290" marR="34290" marT="34290" marB="34290" horzOverflow="overflow"/>
                </a:tc>
                <a:extLst>
                  <a:ext uri="{0D108BD9-81ED-4DB2-BD59-A6C34878D82A}">
                    <a16:rowId xmlns:a16="http://schemas.microsoft.com/office/drawing/2014/main" xmlns="" val="10000"/>
                  </a:ext>
                </a:extLst>
              </a:tr>
              <a:tr h="285750">
                <a:tc>
                  <a:txBody>
                    <a:bodyPr/>
                    <a:lstStyle/>
                    <a:p>
                      <a:pPr>
                        <a:defRPr sz="1800">
                          <a:sym typeface="Tw Cen MT"/>
                        </a:defRPr>
                      </a:pPr>
                      <a:r>
                        <a:rPr sz="1800" dirty="0" smtClean="0">
                          <a:solidFill>
                            <a:srgbClr val="0070C0"/>
                          </a:solidFill>
                          <a:latin typeface="+mn-lt"/>
                          <a:ea typeface="+mn-ea"/>
                          <a:cs typeface="+mn-cs"/>
                          <a:sym typeface="Helvetica"/>
                        </a:rPr>
                        <a:t>Issue </a:t>
                      </a:r>
                      <a:r>
                        <a:rPr sz="1800" dirty="0">
                          <a:solidFill>
                            <a:srgbClr val="0070C0"/>
                          </a:solidFill>
                          <a:latin typeface="+mn-lt"/>
                          <a:ea typeface="+mn-ea"/>
                          <a:cs typeface="+mn-cs"/>
                          <a:sym typeface="Helvetica"/>
                        </a:rPr>
                        <a:t>localization</a:t>
                      </a:r>
                    </a:p>
                  </a:txBody>
                  <a:tcPr marL="34290" marR="34290" marT="34290" marB="34290" horzOverflow="overflow"/>
                </a:tc>
                <a:tc>
                  <a:txBody>
                    <a:bodyPr/>
                    <a:lstStyle/>
                    <a:p>
                      <a:pPr algn="ctr">
                        <a:defRPr sz="1800"/>
                      </a:pPr>
                      <a:r>
                        <a:rPr lang="en-US" altLang="zh-CN" sz="1800" dirty="0" smtClean="0">
                          <a:sym typeface="Tw Cen MT"/>
                        </a:rPr>
                        <a:t>8</a:t>
                      </a:r>
                      <a:endParaRPr sz="1800" dirty="0">
                        <a:sym typeface="Tw Cen MT"/>
                      </a:endParaRPr>
                    </a:p>
                  </a:txBody>
                  <a:tcPr marL="34290" marR="34290" marT="34290" marB="34290" horzOverflow="overflow"/>
                </a:tc>
                <a:tc>
                  <a:txBody>
                    <a:bodyPr/>
                    <a:lstStyle/>
                    <a:p>
                      <a:pPr algn="ctr">
                        <a:defRPr sz="1800"/>
                      </a:pPr>
                      <a:r>
                        <a:rPr sz="1800" dirty="0">
                          <a:sym typeface="Tw Cen MT"/>
                        </a:rPr>
                        <a:t>4</a:t>
                      </a:r>
                    </a:p>
                  </a:txBody>
                  <a:tcPr marL="34290" marR="34290" marT="34290" marB="34290" horzOverflow="overflow"/>
                </a:tc>
                <a:extLst>
                  <a:ext uri="{0D108BD9-81ED-4DB2-BD59-A6C34878D82A}">
                    <a16:rowId xmlns:a16="http://schemas.microsoft.com/office/drawing/2014/main" xmlns="" val="10001"/>
                  </a:ext>
                </a:extLst>
              </a:tr>
              <a:tr h="285750">
                <a:tc>
                  <a:txBody>
                    <a:bodyPr/>
                    <a:lstStyle/>
                    <a:p>
                      <a:pPr>
                        <a:defRPr sz="1800">
                          <a:sym typeface="Tw Cen MT"/>
                        </a:defRPr>
                      </a:pPr>
                      <a:r>
                        <a:rPr sz="1800" dirty="0" smtClean="0">
                          <a:solidFill>
                            <a:srgbClr val="0070C0"/>
                          </a:solidFill>
                          <a:latin typeface="+mn-lt"/>
                          <a:ea typeface="+mn-ea"/>
                          <a:cs typeface="+mn-cs"/>
                          <a:sym typeface="Helvetica"/>
                        </a:rPr>
                        <a:t>Duplicate </a:t>
                      </a:r>
                      <a:r>
                        <a:rPr sz="1800" dirty="0">
                          <a:solidFill>
                            <a:srgbClr val="0070C0"/>
                          </a:solidFill>
                          <a:latin typeface="+mn-lt"/>
                          <a:ea typeface="+mn-ea"/>
                          <a:cs typeface="+mn-cs"/>
                          <a:sym typeface="Helvetica"/>
                        </a:rPr>
                        <a:t>report </a:t>
                      </a:r>
                      <a:r>
                        <a:rPr sz="1800" dirty="0" smtClean="0">
                          <a:solidFill>
                            <a:srgbClr val="0070C0"/>
                          </a:solidFill>
                          <a:latin typeface="+mn-lt"/>
                          <a:ea typeface="+mn-ea"/>
                          <a:cs typeface="+mn-cs"/>
                          <a:sym typeface="Helvetica"/>
                        </a:rPr>
                        <a:t>detection</a:t>
                      </a:r>
                      <a:endParaRPr sz="1800" dirty="0">
                        <a:solidFill>
                          <a:srgbClr val="0070C0"/>
                        </a:solidFill>
                        <a:latin typeface="+mn-lt"/>
                        <a:ea typeface="+mn-ea"/>
                        <a:cs typeface="+mn-cs"/>
                        <a:sym typeface="Helvetica"/>
                      </a:endParaRPr>
                    </a:p>
                  </a:txBody>
                  <a:tcPr marL="34290" marR="34290" marT="34290" marB="34290" horzOverflow="overflow"/>
                </a:tc>
                <a:tc>
                  <a:txBody>
                    <a:bodyPr/>
                    <a:lstStyle/>
                    <a:p>
                      <a:pPr algn="ctr">
                        <a:defRPr sz="1800"/>
                      </a:pPr>
                      <a:r>
                        <a:rPr sz="1800" dirty="0">
                          <a:sym typeface="Tw Cen MT"/>
                        </a:rPr>
                        <a:t>2</a:t>
                      </a:r>
                    </a:p>
                  </a:txBody>
                  <a:tcPr marL="34290" marR="34290" marT="34290" marB="34290" horzOverflow="overflow"/>
                </a:tc>
                <a:tc>
                  <a:txBody>
                    <a:bodyPr/>
                    <a:lstStyle/>
                    <a:p>
                      <a:pPr algn="ctr">
                        <a:defRPr sz="1800"/>
                      </a:pPr>
                      <a:r>
                        <a:rPr sz="1800" dirty="0" smtClean="0">
                          <a:sym typeface="Tw Cen MT"/>
                        </a:rPr>
                        <a:t>1</a:t>
                      </a:r>
                      <a:r>
                        <a:rPr lang="en-US" altLang="zh-CN" sz="1800" dirty="0" smtClean="0">
                          <a:sym typeface="Tw Cen MT"/>
                        </a:rPr>
                        <a:t>4</a:t>
                      </a:r>
                      <a:endParaRPr sz="1800" dirty="0">
                        <a:sym typeface="Tw Cen MT"/>
                      </a:endParaRPr>
                    </a:p>
                  </a:txBody>
                  <a:tcPr marL="34290" marR="34290" marT="34290" marB="34290" horzOverflow="overflow"/>
                </a:tc>
                <a:extLst>
                  <a:ext uri="{0D108BD9-81ED-4DB2-BD59-A6C34878D82A}">
                    <a16:rowId xmlns:a16="http://schemas.microsoft.com/office/drawing/2014/main" xmlns="" val="10002"/>
                  </a:ext>
                </a:extLst>
              </a:tr>
              <a:tr h="285750">
                <a:tc>
                  <a:txBody>
                    <a:bodyPr/>
                    <a:lstStyle/>
                    <a:p>
                      <a:pPr>
                        <a:defRPr sz="1800">
                          <a:sym typeface="Tw Cen MT"/>
                        </a:defRPr>
                      </a:pPr>
                      <a:r>
                        <a:rPr lang="en-US" altLang="zh-CN" sz="1800" dirty="0" smtClean="0">
                          <a:solidFill>
                            <a:srgbClr val="0070C0"/>
                          </a:solidFill>
                          <a:latin typeface="+mn-lt"/>
                          <a:ea typeface="+mn-ea"/>
                          <a:cs typeface="+mn-cs"/>
                          <a:sym typeface="Helvetica"/>
                        </a:rPr>
                        <a:t>Issue</a:t>
                      </a:r>
                      <a:r>
                        <a:rPr lang="zh-CN" altLang="en-US" sz="1800" dirty="0" smtClean="0">
                          <a:solidFill>
                            <a:srgbClr val="0070C0"/>
                          </a:solidFill>
                          <a:latin typeface="+mn-lt"/>
                          <a:ea typeface="+mn-ea"/>
                          <a:cs typeface="+mn-cs"/>
                          <a:sym typeface="Helvetica"/>
                        </a:rPr>
                        <a:t> </a:t>
                      </a:r>
                      <a:r>
                        <a:rPr sz="1800" dirty="0" smtClean="0">
                          <a:solidFill>
                            <a:srgbClr val="0070C0"/>
                          </a:solidFill>
                          <a:latin typeface="+mn-lt"/>
                          <a:ea typeface="+mn-ea"/>
                          <a:cs typeface="+mn-cs"/>
                          <a:sym typeface="Helvetica"/>
                        </a:rPr>
                        <a:t>assignment</a:t>
                      </a:r>
                      <a:endParaRPr sz="1800" dirty="0">
                        <a:solidFill>
                          <a:srgbClr val="0070C0"/>
                        </a:solidFill>
                        <a:latin typeface="+mn-lt"/>
                        <a:ea typeface="+mn-ea"/>
                        <a:cs typeface="+mn-cs"/>
                        <a:sym typeface="Helvetica"/>
                      </a:endParaRPr>
                    </a:p>
                  </a:txBody>
                  <a:tcPr marL="34290" marR="34290" marT="34290" marB="34290" horzOverflow="overflow"/>
                </a:tc>
                <a:tc>
                  <a:txBody>
                    <a:bodyPr/>
                    <a:lstStyle/>
                    <a:p>
                      <a:pPr algn="ctr">
                        <a:defRPr sz="1800"/>
                      </a:pPr>
                      <a:r>
                        <a:rPr sz="1800" dirty="0">
                          <a:sym typeface="Tw Cen MT"/>
                        </a:rPr>
                        <a:t>1</a:t>
                      </a:r>
                    </a:p>
                  </a:txBody>
                  <a:tcPr marL="34290" marR="34290" marT="34290" marB="34290" horzOverflow="overflow"/>
                </a:tc>
                <a:tc>
                  <a:txBody>
                    <a:bodyPr/>
                    <a:lstStyle/>
                    <a:p>
                      <a:pPr algn="ctr">
                        <a:defRPr sz="1800"/>
                      </a:pPr>
                      <a:r>
                        <a:rPr sz="1800" dirty="0" smtClean="0">
                          <a:sym typeface="Tw Cen MT"/>
                        </a:rPr>
                        <a:t>1</a:t>
                      </a:r>
                      <a:r>
                        <a:rPr lang="en-US" altLang="zh-CN" sz="1800" dirty="0" smtClean="0">
                          <a:sym typeface="Tw Cen MT"/>
                        </a:rPr>
                        <a:t>3</a:t>
                      </a:r>
                      <a:endParaRPr sz="1800" dirty="0">
                        <a:sym typeface="Tw Cen MT"/>
                      </a:endParaRPr>
                    </a:p>
                  </a:txBody>
                  <a:tcPr marL="34290" marR="34290" marT="34290" marB="34290" horzOverflow="overflow"/>
                </a:tc>
                <a:extLst>
                  <a:ext uri="{0D108BD9-81ED-4DB2-BD59-A6C34878D82A}">
                    <a16:rowId xmlns:a16="http://schemas.microsoft.com/office/drawing/2014/main" xmlns="" val="10003"/>
                  </a:ext>
                </a:extLst>
              </a:tr>
              <a:tr h="285750">
                <a:tc>
                  <a:txBody>
                    <a:bodyPr/>
                    <a:lstStyle/>
                    <a:p>
                      <a:pPr>
                        <a:defRPr sz="1800">
                          <a:sym typeface="Tw Cen MT"/>
                        </a:defRPr>
                      </a:pPr>
                      <a:r>
                        <a:rPr sz="1800" dirty="0">
                          <a:solidFill>
                            <a:srgbClr val="0070C0"/>
                          </a:solidFill>
                          <a:latin typeface="+mn-lt"/>
                          <a:ea typeface="+mn-ea"/>
                          <a:cs typeface="+mn-cs"/>
                          <a:sym typeface="Helvetica"/>
                        </a:rPr>
                        <a:t>Fix-time prediction</a:t>
                      </a:r>
                    </a:p>
                  </a:txBody>
                  <a:tcPr marL="34290" marR="34290" marT="34290" marB="34290" horzOverflow="overflow"/>
                </a:tc>
                <a:tc>
                  <a:txBody>
                    <a:bodyPr/>
                    <a:lstStyle/>
                    <a:p>
                      <a:pPr algn="ctr">
                        <a:defRPr sz="1800"/>
                      </a:pPr>
                      <a:r>
                        <a:rPr sz="1800" dirty="0">
                          <a:sym typeface="Tw Cen MT"/>
                        </a:rPr>
                        <a:t>0</a:t>
                      </a:r>
                    </a:p>
                  </a:txBody>
                  <a:tcPr marL="34290" marR="34290" marT="34290" marB="34290" horzOverflow="overflow"/>
                </a:tc>
                <a:tc>
                  <a:txBody>
                    <a:bodyPr/>
                    <a:lstStyle/>
                    <a:p>
                      <a:pPr algn="ctr">
                        <a:defRPr sz="1800"/>
                      </a:pPr>
                      <a:r>
                        <a:rPr lang="en-US" altLang="zh-CN" sz="1800" dirty="0" smtClean="0">
                          <a:sym typeface="Tw Cen MT"/>
                        </a:rPr>
                        <a:t>4</a:t>
                      </a:r>
                      <a:endParaRPr sz="1800" dirty="0">
                        <a:sym typeface="Tw Cen MT"/>
                      </a:endParaRPr>
                    </a:p>
                  </a:txBody>
                  <a:tcPr marL="34290" marR="34290" marT="34290" marB="34290" horzOverflow="overflow"/>
                </a:tc>
                <a:extLst>
                  <a:ext uri="{0D108BD9-81ED-4DB2-BD59-A6C34878D82A}">
                    <a16:rowId xmlns:a16="http://schemas.microsoft.com/office/drawing/2014/main" xmlns="" val="10004"/>
                  </a:ext>
                </a:extLst>
              </a:tr>
              <a:tr h="285750">
                <a:tc>
                  <a:txBody>
                    <a:bodyPr/>
                    <a:lstStyle/>
                    <a:p>
                      <a:pPr>
                        <a:defRPr sz="1800">
                          <a:sym typeface="Tw Cen MT"/>
                        </a:defRPr>
                      </a:pPr>
                      <a:r>
                        <a:rPr sz="1600" dirty="0">
                          <a:latin typeface="+mn-lt"/>
                          <a:ea typeface="+mn-ea"/>
                          <a:cs typeface="+mn-cs"/>
                          <a:sym typeface="Helvetica"/>
                        </a:rPr>
                        <a:t>Priority prediction</a:t>
                      </a:r>
                    </a:p>
                  </a:txBody>
                  <a:tcPr marL="34290" marR="34290" marT="34290" marB="34290" horzOverflow="overflow"/>
                </a:tc>
                <a:tc>
                  <a:txBody>
                    <a:bodyPr/>
                    <a:lstStyle/>
                    <a:p>
                      <a:pPr algn="ctr">
                        <a:defRPr sz="1800"/>
                      </a:pPr>
                      <a:r>
                        <a:rPr sz="1600" dirty="0">
                          <a:sym typeface="Tw Cen MT"/>
                        </a:rPr>
                        <a:t>0</a:t>
                      </a:r>
                    </a:p>
                  </a:txBody>
                  <a:tcPr marL="34290" marR="34290" marT="34290" marB="34290" horzOverflow="overflow"/>
                </a:tc>
                <a:tc>
                  <a:txBody>
                    <a:bodyPr/>
                    <a:lstStyle/>
                    <a:p>
                      <a:pPr algn="ctr">
                        <a:defRPr sz="1800"/>
                      </a:pPr>
                      <a:r>
                        <a:rPr sz="1600" dirty="0">
                          <a:sym typeface="Tw Cen MT"/>
                        </a:rPr>
                        <a:t>2</a:t>
                      </a:r>
                    </a:p>
                  </a:txBody>
                  <a:tcPr marL="34290" marR="34290" marT="34290" marB="34290" horzOverflow="overflow"/>
                </a:tc>
                <a:extLst>
                  <a:ext uri="{0D108BD9-81ED-4DB2-BD59-A6C34878D82A}">
                    <a16:rowId xmlns:a16="http://schemas.microsoft.com/office/drawing/2014/main" xmlns="" val="10005"/>
                  </a:ext>
                </a:extLst>
              </a:tr>
              <a:tr h="285750">
                <a:tc>
                  <a:txBody>
                    <a:bodyPr/>
                    <a:lstStyle/>
                    <a:p>
                      <a:pPr>
                        <a:defRPr sz="1800">
                          <a:sym typeface="Tw Cen MT"/>
                        </a:defRPr>
                      </a:pPr>
                      <a:r>
                        <a:rPr sz="1600" dirty="0">
                          <a:latin typeface="+mn-lt"/>
                          <a:ea typeface="+mn-ea"/>
                          <a:cs typeface="+mn-cs"/>
                          <a:sym typeface="Helvetica"/>
                        </a:rPr>
                        <a:t>Severity prediction</a:t>
                      </a:r>
                    </a:p>
                  </a:txBody>
                  <a:tcPr marL="34290" marR="34290" marT="34290" marB="34290" horzOverflow="overflow"/>
                </a:tc>
                <a:tc>
                  <a:txBody>
                    <a:bodyPr/>
                    <a:lstStyle/>
                    <a:p>
                      <a:pPr algn="ctr">
                        <a:defRPr sz="1800"/>
                      </a:pPr>
                      <a:r>
                        <a:rPr sz="1600">
                          <a:sym typeface="Tw Cen MT"/>
                        </a:rPr>
                        <a:t>0</a:t>
                      </a:r>
                    </a:p>
                  </a:txBody>
                  <a:tcPr marL="34290" marR="34290" marT="34290" marB="34290" horzOverflow="overflow"/>
                </a:tc>
                <a:tc>
                  <a:txBody>
                    <a:bodyPr/>
                    <a:lstStyle/>
                    <a:p>
                      <a:pPr algn="ctr">
                        <a:defRPr sz="1800"/>
                      </a:pPr>
                      <a:r>
                        <a:rPr sz="1600" dirty="0">
                          <a:sym typeface="Tw Cen MT"/>
                        </a:rPr>
                        <a:t>2</a:t>
                      </a:r>
                    </a:p>
                  </a:txBody>
                  <a:tcPr marL="34290" marR="34290" marT="34290" marB="34290" horzOverflow="overflow"/>
                </a:tc>
                <a:extLst>
                  <a:ext uri="{0D108BD9-81ED-4DB2-BD59-A6C34878D82A}">
                    <a16:rowId xmlns:a16="http://schemas.microsoft.com/office/drawing/2014/main" xmlns="" val="10006"/>
                  </a:ext>
                </a:extLst>
              </a:tr>
              <a:tr h="285750">
                <a:tc>
                  <a:txBody>
                    <a:bodyPr/>
                    <a:lstStyle/>
                    <a:p>
                      <a:pPr>
                        <a:defRPr sz="1800">
                          <a:sym typeface="Tw Cen MT"/>
                        </a:defRPr>
                      </a:pPr>
                      <a:r>
                        <a:rPr sz="1600" dirty="0" smtClean="0"/>
                        <a:t>API</a:t>
                      </a:r>
                      <a:r>
                        <a:rPr lang="zh-CN" altLang="en-US" sz="1600" dirty="0" smtClean="0">
                          <a:latin typeface="+mn-lt"/>
                          <a:ea typeface="+mn-ea"/>
                          <a:cs typeface="+mn-cs"/>
                          <a:sym typeface="Helvetica"/>
                        </a:rPr>
                        <a:t> </a:t>
                      </a:r>
                      <a:r>
                        <a:rPr lang="en-US" altLang="zh-CN" sz="1600" dirty="0" smtClean="0">
                          <a:latin typeface="+mn-lt"/>
                          <a:ea typeface="+mn-ea"/>
                          <a:cs typeface="+mn-cs"/>
                          <a:sym typeface="Helvetica"/>
                        </a:rPr>
                        <a:t>Recommendation</a:t>
                      </a:r>
                      <a:endParaRPr sz="1600" dirty="0">
                        <a:latin typeface="+mn-lt"/>
                        <a:ea typeface="+mn-ea"/>
                        <a:cs typeface="+mn-cs"/>
                        <a:sym typeface="Helvetica"/>
                      </a:endParaRPr>
                    </a:p>
                  </a:txBody>
                  <a:tcPr marL="34290" marR="34290" marT="34290" marB="34290" horzOverflow="overflow"/>
                </a:tc>
                <a:tc>
                  <a:txBody>
                    <a:bodyPr/>
                    <a:lstStyle/>
                    <a:p>
                      <a:pPr algn="ctr">
                        <a:defRPr sz="1800"/>
                      </a:pPr>
                      <a:r>
                        <a:rPr sz="1600">
                          <a:sym typeface="Tw Cen MT"/>
                        </a:rPr>
                        <a:t>0</a:t>
                      </a:r>
                    </a:p>
                  </a:txBody>
                  <a:tcPr marL="34290" marR="34290" marT="34290" marB="34290" horzOverflow="overflow"/>
                </a:tc>
                <a:tc>
                  <a:txBody>
                    <a:bodyPr/>
                    <a:lstStyle/>
                    <a:p>
                      <a:pPr algn="ctr">
                        <a:defRPr sz="1800"/>
                      </a:pPr>
                      <a:r>
                        <a:rPr lang="en-US" altLang="zh-CN" sz="1600" dirty="0" smtClean="0">
                          <a:sym typeface="Tw Cen MT"/>
                        </a:rPr>
                        <a:t>1</a:t>
                      </a:r>
                      <a:endParaRPr sz="1600" dirty="0">
                        <a:sym typeface="Tw Cen MT"/>
                      </a:endParaRPr>
                    </a:p>
                  </a:txBody>
                  <a:tcPr marL="34290" marR="34290" marT="34290" marB="34290" horzOverflow="overflow"/>
                </a:tc>
                <a:extLst>
                  <a:ext uri="{0D108BD9-81ED-4DB2-BD59-A6C34878D82A}">
                    <a16:rowId xmlns:a16="http://schemas.microsoft.com/office/drawing/2014/main" xmlns="" val="10007"/>
                  </a:ext>
                </a:extLst>
              </a:tr>
              <a:tr h="285750">
                <a:tc>
                  <a:txBody>
                    <a:bodyPr/>
                    <a:lstStyle/>
                    <a:p>
                      <a:pPr marL="0" marR="0" indent="0" algn="l" defTabSz="914400" rtl="0" eaLnBrk="1" fontAlgn="auto" latinLnBrk="0" hangingPunct="1">
                        <a:lnSpc>
                          <a:spcPct val="100000"/>
                        </a:lnSpc>
                        <a:spcBef>
                          <a:spcPts val="0"/>
                        </a:spcBef>
                        <a:spcAft>
                          <a:spcPts val="0"/>
                        </a:spcAft>
                        <a:buClrTx/>
                        <a:buSzTx/>
                        <a:buFontTx/>
                        <a:buNone/>
                        <a:tabLst/>
                        <a:defRPr sz="1800">
                          <a:sym typeface="Tw Cen MT"/>
                        </a:defRPr>
                      </a:pPr>
                      <a:r>
                        <a:rPr lang="en-US" altLang="zh-CN" sz="1600" kern="1200" dirty="0" smtClean="0">
                          <a:solidFill>
                            <a:schemeClr val="tx1"/>
                          </a:solidFill>
                          <a:effectLst/>
                          <a:latin typeface="+mn-lt"/>
                          <a:ea typeface="+mn-ea"/>
                          <a:cs typeface="+mn-cs"/>
                          <a:sym typeface="Tw Cen MT"/>
                        </a:rPr>
                        <a:t>Classes Recommendation </a:t>
                      </a:r>
                      <a:endParaRPr lang="en-US" altLang="zh-CN" sz="1600" dirty="0" smtClean="0"/>
                    </a:p>
                  </a:txBody>
                  <a:tcPr marL="34290" marR="34290" marT="34290" marB="34290" horzOverflow="overflow"/>
                </a:tc>
                <a:tc>
                  <a:txBody>
                    <a:bodyPr/>
                    <a:lstStyle/>
                    <a:p>
                      <a:pPr algn="ctr">
                        <a:defRPr sz="1800"/>
                      </a:pPr>
                      <a:r>
                        <a:rPr lang="en-US" altLang="zh-CN" sz="1600" dirty="0" smtClean="0">
                          <a:sym typeface="Tw Cen MT"/>
                        </a:rPr>
                        <a:t>0</a:t>
                      </a:r>
                      <a:endParaRPr sz="1600" dirty="0">
                        <a:sym typeface="Tw Cen MT"/>
                      </a:endParaRPr>
                    </a:p>
                  </a:txBody>
                  <a:tcPr marL="34290" marR="34290" marT="34290" marB="34290" horzOverflow="overflow"/>
                </a:tc>
                <a:tc>
                  <a:txBody>
                    <a:bodyPr/>
                    <a:lstStyle/>
                    <a:p>
                      <a:pPr algn="ctr">
                        <a:defRPr sz="1800"/>
                      </a:pPr>
                      <a:r>
                        <a:rPr lang="en-US" altLang="zh-CN" sz="1600" dirty="0" smtClean="0">
                          <a:sym typeface="Tw Cen MT"/>
                        </a:rPr>
                        <a:t>1</a:t>
                      </a:r>
                      <a:endParaRPr sz="1600" dirty="0">
                        <a:sym typeface="Tw Cen MT"/>
                      </a:endParaRPr>
                    </a:p>
                  </a:txBody>
                  <a:tcPr marL="34290" marR="34290" marT="34290" marB="34290" horzOverflow="overflow"/>
                </a:tc>
                <a:extLst>
                  <a:ext uri="{0D108BD9-81ED-4DB2-BD59-A6C34878D82A}">
                    <a16:rowId xmlns:a16="http://schemas.microsoft.com/office/drawing/2014/main" xmlns="" val="10010"/>
                  </a:ext>
                </a:extLst>
              </a:tr>
              <a:tr h="285750">
                <a:tc>
                  <a:txBody>
                    <a:bodyPr/>
                    <a:lstStyle/>
                    <a:p>
                      <a:pPr marL="0" marR="0" indent="0" algn="l" defTabSz="914400" rtl="0" eaLnBrk="1" fontAlgn="auto" latinLnBrk="0" hangingPunct="1">
                        <a:lnSpc>
                          <a:spcPct val="100000"/>
                        </a:lnSpc>
                        <a:spcBef>
                          <a:spcPts val="0"/>
                        </a:spcBef>
                        <a:spcAft>
                          <a:spcPts val="0"/>
                        </a:spcAft>
                        <a:buClrTx/>
                        <a:buSzTx/>
                        <a:buFontTx/>
                        <a:buNone/>
                        <a:tabLst/>
                        <a:defRPr sz="1800">
                          <a:sym typeface="Tw Cen MT"/>
                        </a:defRPr>
                      </a:pPr>
                      <a:r>
                        <a:rPr lang="en-US" altLang="zh-CN" sz="1600" kern="1200" dirty="0" smtClean="0">
                          <a:solidFill>
                            <a:schemeClr val="tx1"/>
                          </a:solidFill>
                          <a:effectLst/>
                          <a:latin typeface="+mn-lt"/>
                          <a:ea typeface="+mn-ea"/>
                          <a:cs typeface="+mn-cs"/>
                          <a:sym typeface="Tw Cen MT"/>
                        </a:rPr>
                        <a:t>Packages Recommendation </a:t>
                      </a:r>
                      <a:endParaRPr lang="en-US" altLang="zh-CN" sz="1600" dirty="0" smtClean="0"/>
                    </a:p>
                  </a:txBody>
                  <a:tcPr marL="34290" marR="34290" marT="34290" marB="34290" horzOverflow="overflow"/>
                </a:tc>
                <a:tc>
                  <a:txBody>
                    <a:bodyPr/>
                    <a:lstStyle/>
                    <a:p>
                      <a:pPr algn="ctr">
                        <a:defRPr sz="1800"/>
                      </a:pPr>
                      <a:r>
                        <a:rPr lang="en-US" altLang="zh-CN" sz="1600" dirty="0" smtClean="0">
                          <a:sym typeface="Tw Cen MT"/>
                        </a:rPr>
                        <a:t>0</a:t>
                      </a:r>
                      <a:endParaRPr sz="1600" dirty="0">
                        <a:sym typeface="Tw Cen MT"/>
                      </a:endParaRPr>
                    </a:p>
                  </a:txBody>
                  <a:tcPr marL="34290" marR="34290" marT="34290" marB="34290" horzOverflow="overflow"/>
                </a:tc>
                <a:tc>
                  <a:txBody>
                    <a:bodyPr/>
                    <a:lstStyle/>
                    <a:p>
                      <a:pPr algn="ctr">
                        <a:defRPr sz="1800"/>
                      </a:pPr>
                      <a:r>
                        <a:rPr lang="en-US" altLang="zh-CN" sz="1600" dirty="0" smtClean="0">
                          <a:sym typeface="Tw Cen MT"/>
                        </a:rPr>
                        <a:t>1</a:t>
                      </a:r>
                      <a:endParaRPr sz="1600" dirty="0">
                        <a:sym typeface="Tw Cen MT"/>
                      </a:endParaRPr>
                    </a:p>
                  </a:txBody>
                  <a:tcPr marL="34290" marR="34290" marT="34290" marB="34290" horzOverflow="overflow"/>
                </a:tc>
              </a:tr>
              <a:tr h="285750">
                <a:tc>
                  <a:txBody>
                    <a:bodyPr/>
                    <a:lstStyle/>
                    <a:p>
                      <a:pPr marL="0" marR="0" indent="0" algn="l" defTabSz="914400" rtl="0" eaLnBrk="1" fontAlgn="auto" latinLnBrk="0" hangingPunct="1">
                        <a:lnSpc>
                          <a:spcPct val="100000"/>
                        </a:lnSpc>
                        <a:spcBef>
                          <a:spcPts val="0"/>
                        </a:spcBef>
                        <a:spcAft>
                          <a:spcPts val="0"/>
                        </a:spcAft>
                        <a:buClrTx/>
                        <a:buSzTx/>
                        <a:buFontTx/>
                        <a:buNone/>
                        <a:tabLst/>
                        <a:defRPr sz="1800">
                          <a:sym typeface="Tw Cen MT"/>
                        </a:defRPr>
                      </a:pPr>
                      <a:r>
                        <a:rPr lang="en-US" altLang="zh-CN" sz="1600" kern="1200" dirty="0" err="1" smtClean="0">
                          <a:solidFill>
                            <a:schemeClr val="tx1"/>
                          </a:solidFill>
                          <a:effectLst/>
                          <a:latin typeface="+mn-lt"/>
                          <a:ea typeface="+mn-ea"/>
                          <a:cs typeface="+mn-cs"/>
                          <a:sym typeface="Tw Cen MT"/>
                        </a:rPr>
                        <a:t>Config</a:t>
                      </a:r>
                      <a:r>
                        <a:rPr lang="en-US" altLang="zh-CN" sz="1600" kern="1200" dirty="0" smtClean="0">
                          <a:solidFill>
                            <a:schemeClr val="tx1"/>
                          </a:solidFill>
                          <a:effectLst/>
                          <a:latin typeface="+mn-lt"/>
                          <a:ea typeface="+mn-ea"/>
                          <a:cs typeface="+mn-cs"/>
                          <a:sym typeface="Tw Cen MT"/>
                        </a:rPr>
                        <a:t>. Bugs Prediction </a:t>
                      </a:r>
                      <a:endParaRPr lang="en-US" altLang="zh-CN" sz="1600" dirty="0" smtClean="0"/>
                    </a:p>
                  </a:txBody>
                  <a:tcPr marL="34290" marR="34290" marT="34290" marB="34290" horzOverflow="overflow"/>
                </a:tc>
                <a:tc>
                  <a:txBody>
                    <a:bodyPr/>
                    <a:lstStyle/>
                    <a:p>
                      <a:pPr algn="ctr">
                        <a:defRPr sz="1800"/>
                      </a:pPr>
                      <a:r>
                        <a:rPr lang="en-US" altLang="zh-CN" sz="1600" dirty="0" smtClean="0">
                          <a:sym typeface="Tw Cen MT"/>
                        </a:rPr>
                        <a:t>0</a:t>
                      </a:r>
                      <a:endParaRPr sz="1600" dirty="0">
                        <a:sym typeface="Tw Cen MT"/>
                      </a:endParaRPr>
                    </a:p>
                  </a:txBody>
                  <a:tcPr marL="34290" marR="34290" marT="34290" marB="34290" horzOverflow="overflow"/>
                </a:tc>
                <a:tc>
                  <a:txBody>
                    <a:bodyPr/>
                    <a:lstStyle/>
                    <a:p>
                      <a:pPr algn="ctr">
                        <a:defRPr sz="1800"/>
                      </a:pPr>
                      <a:r>
                        <a:rPr lang="en-US" altLang="zh-CN" sz="1600" dirty="0" smtClean="0">
                          <a:sym typeface="Tw Cen MT"/>
                        </a:rPr>
                        <a:t>1</a:t>
                      </a:r>
                      <a:endParaRPr sz="1600" dirty="0">
                        <a:sym typeface="Tw Cen MT"/>
                      </a:endParaRPr>
                    </a:p>
                  </a:txBody>
                  <a:tcPr marL="34290" marR="34290" marT="34290" marB="34290" horzOverflow="overflow"/>
                </a:tc>
              </a:tr>
              <a:tr h="285750">
                <a:tc>
                  <a:txBody>
                    <a:bodyPr/>
                    <a:lstStyle/>
                    <a:p>
                      <a:pPr marL="0" marR="0" indent="0" algn="l" defTabSz="914400" rtl="0" eaLnBrk="1" fontAlgn="auto" latinLnBrk="0" hangingPunct="1">
                        <a:lnSpc>
                          <a:spcPct val="100000"/>
                        </a:lnSpc>
                        <a:spcBef>
                          <a:spcPts val="0"/>
                        </a:spcBef>
                        <a:spcAft>
                          <a:spcPts val="0"/>
                        </a:spcAft>
                        <a:buClrTx/>
                        <a:buSzTx/>
                        <a:buFontTx/>
                        <a:buNone/>
                        <a:tabLst/>
                        <a:defRPr sz="1800">
                          <a:sym typeface="Tw Cen MT"/>
                        </a:defRPr>
                      </a:pPr>
                      <a:r>
                        <a:rPr lang="en-US" altLang="zh-CN" sz="1600" kern="1200" dirty="0" smtClean="0">
                          <a:solidFill>
                            <a:schemeClr val="tx1"/>
                          </a:solidFill>
                          <a:effectLst/>
                          <a:latin typeface="+mn-lt"/>
                          <a:ea typeface="+mn-ea"/>
                          <a:cs typeface="+mn-cs"/>
                          <a:sym typeface="Tw Cen MT"/>
                        </a:rPr>
                        <a:t>Blocking Bugs Prediction </a:t>
                      </a:r>
                      <a:endParaRPr lang="en-US" altLang="zh-CN" sz="1600" dirty="0" smtClean="0"/>
                    </a:p>
                  </a:txBody>
                  <a:tcPr marL="34290" marR="34290" marT="34290" marB="34290" horzOverflow="overflow"/>
                </a:tc>
                <a:tc>
                  <a:txBody>
                    <a:bodyPr/>
                    <a:lstStyle/>
                    <a:p>
                      <a:pPr algn="ctr">
                        <a:defRPr sz="1800"/>
                      </a:pPr>
                      <a:r>
                        <a:rPr lang="en-US" altLang="zh-CN" sz="1600" dirty="0" smtClean="0">
                          <a:sym typeface="Tw Cen MT"/>
                        </a:rPr>
                        <a:t>0</a:t>
                      </a:r>
                      <a:endParaRPr sz="1600" dirty="0">
                        <a:sym typeface="Tw Cen MT"/>
                      </a:endParaRPr>
                    </a:p>
                  </a:txBody>
                  <a:tcPr marL="34290" marR="34290" marT="34290" marB="34290" horzOverflow="overflow"/>
                </a:tc>
                <a:tc>
                  <a:txBody>
                    <a:bodyPr/>
                    <a:lstStyle/>
                    <a:p>
                      <a:pPr algn="ctr">
                        <a:defRPr sz="1800"/>
                      </a:pPr>
                      <a:r>
                        <a:rPr lang="en-US" altLang="zh-CN" sz="1600" dirty="0" smtClean="0">
                          <a:sym typeface="Tw Cen MT"/>
                        </a:rPr>
                        <a:t>1</a:t>
                      </a:r>
                      <a:endParaRPr sz="1600" dirty="0">
                        <a:sym typeface="Tw Cen MT"/>
                      </a:endParaRPr>
                    </a:p>
                  </a:txBody>
                  <a:tcPr marL="34290" marR="34290" marT="34290" marB="34290" horzOverflow="overflow"/>
                </a:tc>
              </a:tr>
              <a:tr h="0">
                <a:tc>
                  <a:txBody>
                    <a:bodyPr/>
                    <a:lstStyle/>
                    <a:p>
                      <a:pPr>
                        <a:defRPr sz="1800">
                          <a:sym typeface="Tw Cen MT"/>
                        </a:defRPr>
                      </a:pPr>
                      <a:r>
                        <a:rPr sz="1600" b="1" dirty="0">
                          <a:latin typeface="+mn-lt"/>
                          <a:ea typeface="+mn-ea"/>
                          <a:cs typeface="+mn-cs"/>
                          <a:sym typeface="Helvetica"/>
                        </a:rPr>
                        <a:t>Total</a:t>
                      </a:r>
                    </a:p>
                  </a:txBody>
                  <a:tcPr marL="34290" marR="34290" marT="34290" marB="34290" horzOverflow="overflow"/>
                </a:tc>
                <a:tc>
                  <a:txBody>
                    <a:bodyPr/>
                    <a:lstStyle/>
                    <a:p>
                      <a:pPr algn="ctr">
                        <a:defRPr sz="1800"/>
                      </a:pPr>
                      <a:r>
                        <a:rPr sz="1600" b="1" dirty="0" smtClean="0">
                          <a:sym typeface="Tw Cen MT"/>
                        </a:rPr>
                        <a:t>1</a:t>
                      </a:r>
                      <a:r>
                        <a:rPr lang="en-US" altLang="zh-CN" sz="1600" b="1" dirty="0" smtClean="0">
                          <a:sym typeface="Tw Cen MT"/>
                        </a:rPr>
                        <a:t>1</a:t>
                      </a:r>
                      <a:endParaRPr sz="1600" b="1" dirty="0">
                        <a:sym typeface="Tw Cen MT"/>
                      </a:endParaRPr>
                    </a:p>
                  </a:txBody>
                  <a:tcPr marL="34290" marR="34290" marT="34290" marB="34290" horzOverflow="overflow"/>
                </a:tc>
                <a:tc>
                  <a:txBody>
                    <a:bodyPr/>
                    <a:lstStyle/>
                    <a:p>
                      <a:pPr algn="ctr">
                        <a:defRPr sz="1800"/>
                      </a:pPr>
                      <a:r>
                        <a:rPr lang="en-US" altLang="zh-CN" sz="1600" b="1" dirty="0" smtClean="0">
                          <a:sym typeface="Tw Cen MT"/>
                        </a:rPr>
                        <a:t>44</a:t>
                      </a:r>
                      <a:endParaRPr sz="1600" b="1" dirty="0">
                        <a:sym typeface="Tw Cen MT"/>
                      </a:endParaRPr>
                    </a:p>
                  </a:txBody>
                  <a:tcPr marL="34290" marR="34290" marT="34290" marB="34290" horzOverflow="overflow"/>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2440321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8000" dirty="0" smtClean="0"/>
              <a:t>RQ1</a:t>
            </a:r>
            <a:r>
              <a:rPr kumimoji="1" lang="zh-CN" altLang="en-US" sz="3600" dirty="0" smtClean="0"/>
              <a:t> </a:t>
            </a:r>
            <a:r>
              <a:rPr kumimoji="1" lang="en-US" altLang="zh-CN" sz="3600" dirty="0" smtClean="0"/>
              <a:t>result</a:t>
            </a:r>
            <a:endParaRPr kumimoji="1" lang="zh-CN" altLang="en-US" sz="3600" dirty="0"/>
          </a:p>
        </p:txBody>
      </p:sp>
      <p:sp>
        <p:nvSpPr>
          <p:cNvPr id="3" name="内容占位符 2"/>
          <p:cNvSpPr>
            <a:spLocks noGrp="1"/>
          </p:cNvSpPr>
          <p:nvPr>
            <p:ph idx="1"/>
          </p:nvPr>
        </p:nvSpPr>
        <p:spPr>
          <a:xfrm>
            <a:off x="685800" y="2121408"/>
            <a:ext cx="7772400" cy="4736592"/>
          </a:xfrm>
        </p:spPr>
        <p:txBody>
          <a:bodyPr>
            <a:normAutofit/>
          </a:bodyPr>
          <a:lstStyle/>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p:txBody>
      </p:sp>
      <p:sp>
        <p:nvSpPr>
          <p:cNvPr id="7" name="幻灯片编号占位符 6"/>
          <p:cNvSpPr>
            <a:spLocks noGrp="1"/>
          </p:cNvSpPr>
          <p:nvPr>
            <p:ph type="sldNum" sz="quarter" idx="12"/>
          </p:nvPr>
        </p:nvSpPr>
        <p:spPr/>
        <p:txBody>
          <a:bodyPr/>
          <a:lstStyle/>
          <a:p>
            <a:fld id="{4FAB73BC-B049-4115-A692-8D63A059BFB8}" type="slidenum">
              <a:rPr lang="en-US" smtClean="0"/>
              <a:t>10</a:t>
            </a:fld>
            <a:endParaRPr lang="en-US"/>
          </a:p>
        </p:txBody>
      </p:sp>
      <p:graphicFrame>
        <p:nvGraphicFramePr>
          <p:cNvPr id="9" name="Table 373"/>
          <p:cNvGraphicFramePr/>
          <p:nvPr>
            <p:extLst>
              <p:ext uri="{D42A27DB-BD31-4B8C-83A1-F6EECF244321}">
                <p14:modId xmlns:p14="http://schemas.microsoft.com/office/powerpoint/2010/main" val="514689349"/>
              </p:ext>
            </p:extLst>
          </p:nvPr>
        </p:nvGraphicFramePr>
        <p:xfrm>
          <a:off x="116702" y="1806889"/>
          <a:ext cx="8865365" cy="4284757"/>
        </p:xfrm>
        <a:graphic>
          <a:graphicData uri="http://schemas.openxmlformats.org/drawingml/2006/table">
            <a:tbl>
              <a:tblPr firstRow="1" bandRow="1"/>
              <a:tblGrid>
                <a:gridCol w="2970380">
                  <a:extLst>
                    <a:ext uri="{9D8B030D-6E8A-4147-A177-3AD203B41FA5}">
                      <a16:colId xmlns:a16="http://schemas.microsoft.com/office/drawing/2014/main" xmlns="" val="20000"/>
                    </a:ext>
                  </a:extLst>
                </a:gridCol>
                <a:gridCol w="2883217">
                  <a:extLst>
                    <a:ext uri="{9D8B030D-6E8A-4147-A177-3AD203B41FA5}">
                      <a16:colId xmlns:a16="http://schemas.microsoft.com/office/drawing/2014/main" xmlns="" val="20001"/>
                    </a:ext>
                  </a:extLst>
                </a:gridCol>
                <a:gridCol w="3011768">
                  <a:extLst>
                    <a:ext uri="{9D8B030D-6E8A-4147-A177-3AD203B41FA5}">
                      <a16:colId xmlns:a16="http://schemas.microsoft.com/office/drawing/2014/main" xmlns="" val="20002"/>
                    </a:ext>
                  </a:extLst>
                </a:gridCol>
              </a:tblGrid>
              <a:tr h="413797">
                <a:tc>
                  <a:txBody>
                    <a:bodyPr/>
                    <a:lstStyle/>
                    <a:p>
                      <a:pPr algn="ctr">
                        <a:defRPr sz="1800">
                          <a:sym typeface="Tw Cen MT"/>
                        </a:defRPr>
                      </a:pPr>
                      <a:r>
                        <a:rPr lang="en-US" altLang="zh-CN" sz="1800" b="1" dirty="0" smtClean="0">
                          <a:latin typeface="+mn-lt"/>
                          <a:ea typeface="+mn-ea"/>
                          <a:cs typeface="+mn-cs"/>
                          <a:sym typeface="Helvetica"/>
                        </a:rPr>
                        <a:t>Application</a:t>
                      </a:r>
                      <a:endParaRPr sz="1800" b="1" dirty="0">
                        <a:latin typeface="+mn-lt"/>
                        <a:ea typeface="+mn-ea"/>
                        <a:cs typeface="+mn-cs"/>
                        <a:sym typeface="Helvetica"/>
                      </a:endParaRPr>
                    </a:p>
                  </a:txBody>
                  <a:tcPr marL="34290" marR="34290" marT="34290" marB="34290" horzOverflow="overflow"/>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sz="1800">
                          <a:sym typeface="Tw Cen MT"/>
                        </a:defRPr>
                      </a:pPr>
                      <a:r>
                        <a:rPr lang="en-US" altLang="zh-CN" sz="1800" b="0" dirty="0" smtClean="0">
                          <a:latin typeface="+mn-lt"/>
                          <a:ea typeface="+mn-ea"/>
                          <a:cs typeface="+mn-cs"/>
                          <a:sym typeface="Helvetica"/>
                        </a:rPr>
                        <a:t>Definitely</a:t>
                      </a:r>
                      <a:r>
                        <a:rPr lang="zh-CN" altLang="en-US" sz="1800" b="0" dirty="0" smtClean="0">
                          <a:latin typeface="+mn-lt"/>
                          <a:ea typeface="+mn-ea"/>
                          <a:cs typeface="+mn-cs"/>
                          <a:sym typeface="Helvetica"/>
                        </a:rPr>
                        <a:t> </a:t>
                      </a:r>
                      <a:r>
                        <a:rPr lang="en-US" altLang="zh-CN" sz="1800" b="0" dirty="0" smtClean="0">
                          <a:latin typeface="+mn-lt"/>
                          <a:ea typeface="+mn-ea"/>
                          <a:cs typeface="+mn-cs"/>
                          <a:sym typeface="Helvetica"/>
                        </a:rPr>
                        <a:t>problematic</a:t>
                      </a:r>
                      <a:r>
                        <a:rPr lang="zh-CN" altLang="en-US" sz="1800" b="0" dirty="0" smtClean="0">
                          <a:latin typeface="+mn-lt"/>
                          <a:ea typeface="+mn-ea"/>
                          <a:cs typeface="+mn-cs"/>
                          <a:sym typeface="Helvetica"/>
                        </a:rPr>
                        <a:t> </a:t>
                      </a:r>
                      <a:r>
                        <a:rPr lang="en-US" altLang="zh-CN" sz="1800" b="0" dirty="0" smtClean="0">
                          <a:latin typeface="+mn-lt"/>
                          <a:ea typeface="+mn-ea"/>
                          <a:cs typeface="+mn-cs"/>
                          <a:sym typeface="Helvetica"/>
                        </a:rPr>
                        <a:t># </a:t>
                      </a:r>
                    </a:p>
                  </a:txBody>
                  <a:tcPr marL="34290" marR="34290" marT="34290" marB="34290" horzOverflow="overflow"/>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sz="1800">
                          <a:sym typeface="Tw Cen MT"/>
                        </a:defRPr>
                      </a:pPr>
                      <a:r>
                        <a:rPr lang="en-US" altLang="zh-CN" sz="1800" kern="1200" dirty="0" smtClean="0">
                          <a:solidFill>
                            <a:schemeClr val="tx1"/>
                          </a:solidFill>
                          <a:effectLst/>
                          <a:latin typeface="+mn-lt"/>
                          <a:ea typeface="+mn-ea"/>
                          <a:cs typeface="+mn-cs"/>
                          <a:sym typeface="Tw Cen MT"/>
                        </a:rPr>
                        <a:t>Potentially</a:t>
                      </a:r>
                      <a:r>
                        <a:rPr lang="zh-CN" altLang="en-US" sz="1800" kern="1200" dirty="0" smtClean="0">
                          <a:solidFill>
                            <a:schemeClr val="tx1"/>
                          </a:solidFill>
                          <a:effectLst/>
                          <a:latin typeface="+mn-lt"/>
                          <a:ea typeface="+mn-ea"/>
                          <a:cs typeface="+mn-cs"/>
                          <a:sym typeface="Tw Cen MT"/>
                        </a:rPr>
                        <a:t> </a:t>
                      </a:r>
                      <a:r>
                        <a:rPr lang="en-US" altLang="zh-CN" sz="1800" kern="1200" dirty="0" smtClean="0">
                          <a:solidFill>
                            <a:schemeClr val="tx1"/>
                          </a:solidFill>
                          <a:effectLst/>
                          <a:latin typeface="+mn-lt"/>
                          <a:ea typeface="+mn-ea"/>
                          <a:cs typeface="+mn-cs"/>
                          <a:sym typeface="Tw Cen MT"/>
                        </a:rPr>
                        <a:t>problematic </a:t>
                      </a:r>
                      <a:r>
                        <a:rPr lang="en-US" altLang="zh-CN" sz="1800" b="0" dirty="0" smtClean="0">
                          <a:latin typeface="+mn-lt"/>
                          <a:ea typeface="+mn-ea"/>
                          <a:cs typeface="+mn-cs"/>
                          <a:sym typeface="Helvetica"/>
                        </a:rPr>
                        <a:t>#</a:t>
                      </a:r>
                      <a:endParaRPr lang="zh-CN" altLang="en-US" sz="1800" b="0" dirty="0">
                        <a:latin typeface="+mn-lt"/>
                        <a:ea typeface="+mn-ea"/>
                        <a:cs typeface="+mn-cs"/>
                        <a:sym typeface="Helvetica"/>
                      </a:endParaRPr>
                    </a:p>
                  </a:txBody>
                  <a:tcPr marL="34290" marR="34290" marT="34290" marB="34290" horzOverflow="overflow"/>
                </a:tc>
                <a:extLst>
                  <a:ext uri="{0D108BD9-81ED-4DB2-BD59-A6C34878D82A}">
                    <a16:rowId xmlns:a16="http://schemas.microsoft.com/office/drawing/2014/main" xmlns="" val="10000"/>
                  </a:ext>
                </a:extLst>
              </a:tr>
              <a:tr h="285750">
                <a:tc>
                  <a:txBody>
                    <a:bodyPr/>
                    <a:lstStyle/>
                    <a:p>
                      <a:pPr>
                        <a:defRPr sz="1800">
                          <a:sym typeface="Tw Cen MT"/>
                        </a:defRPr>
                      </a:pPr>
                      <a:r>
                        <a:rPr sz="1800" dirty="0" smtClean="0">
                          <a:solidFill>
                            <a:srgbClr val="0070C0"/>
                          </a:solidFill>
                          <a:latin typeface="+mn-lt"/>
                          <a:ea typeface="+mn-ea"/>
                          <a:cs typeface="+mn-cs"/>
                          <a:sym typeface="Helvetica"/>
                        </a:rPr>
                        <a:t>Issue </a:t>
                      </a:r>
                      <a:r>
                        <a:rPr sz="1800" dirty="0">
                          <a:solidFill>
                            <a:srgbClr val="0070C0"/>
                          </a:solidFill>
                          <a:latin typeface="+mn-lt"/>
                          <a:ea typeface="+mn-ea"/>
                          <a:cs typeface="+mn-cs"/>
                          <a:sym typeface="Helvetica"/>
                        </a:rPr>
                        <a:t>localization</a:t>
                      </a:r>
                    </a:p>
                  </a:txBody>
                  <a:tcPr marL="34290" marR="34290" marT="34290" marB="34290" horzOverflow="overflow"/>
                </a:tc>
                <a:tc>
                  <a:txBody>
                    <a:bodyPr/>
                    <a:lstStyle/>
                    <a:p>
                      <a:pPr algn="ctr">
                        <a:defRPr sz="1800"/>
                      </a:pPr>
                      <a:r>
                        <a:rPr lang="en-US" altLang="zh-CN" sz="1800" dirty="0" smtClean="0">
                          <a:sym typeface="Tw Cen MT"/>
                        </a:rPr>
                        <a:t>8</a:t>
                      </a:r>
                      <a:endParaRPr sz="1800" dirty="0">
                        <a:sym typeface="Tw Cen MT"/>
                      </a:endParaRPr>
                    </a:p>
                  </a:txBody>
                  <a:tcPr marL="34290" marR="34290" marT="34290" marB="34290" horzOverflow="overflow"/>
                </a:tc>
                <a:tc>
                  <a:txBody>
                    <a:bodyPr/>
                    <a:lstStyle/>
                    <a:p>
                      <a:pPr algn="ctr">
                        <a:defRPr sz="1800"/>
                      </a:pPr>
                      <a:r>
                        <a:rPr sz="1800" dirty="0">
                          <a:sym typeface="Tw Cen MT"/>
                        </a:rPr>
                        <a:t>4</a:t>
                      </a:r>
                    </a:p>
                  </a:txBody>
                  <a:tcPr marL="34290" marR="34290" marT="34290" marB="34290" horzOverflow="overflow"/>
                </a:tc>
                <a:extLst>
                  <a:ext uri="{0D108BD9-81ED-4DB2-BD59-A6C34878D82A}">
                    <a16:rowId xmlns:a16="http://schemas.microsoft.com/office/drawing/2014/main" xmlns="" val="10001"/>
                  </a:ext>
                </a:extLst>
              </a:tr>
              <a:tr h="285750">
                <a:tc>
                  <a:txBody>
                    <a:bodyPr/>
                    <a:lstStyle/>
                    <a:p>
                      <a:pPr>
                        <a:defRPr sz="1800">
                          <a:sym typeface="Tw Cen MT"/>
                        </a:defRPr>
                      </a:pPr>
                      <a:r>
                        <a:rPr sz="1800" dirty="0" smtClean="0">
                          <a:solidFill>
                            <a:srgbClr val="0070C0"/>
                          </a:solidFill>
                          <a:latin typeface="+mn-lt"/>
                          <a:ea typeface="+mn-ea"/>
                          <a:cs typeface="+mn-cs"/>
                          <a:sym typeface="Helvetica"/>
                        </a:rPr>
                        <a:t>Duplicate </a:t>
                      </a:r>
                      <a:r>
                        <a:rPr sz="1800" dirty="0">
                          <a:solidFill>
                            <a:srgbClr val="0070C0"/>
                          </a:solidFill>
                          <a:latin typeface="+mn-lt"/>
                          <a:ea typeface="+mn-ea"/>
                          <a:cs typeface="+mn-cs"/>
                          <a:sym typeface="Helvetica"/>
                        </a:rPr>
                        <a:t>report </a:t>
                      </a:r>
                      <a:r>
                        <a:rPr sz="1800" dirty="0" smtClean="0">
                          <a:solidFill>
                            <a:srgbClr val="0070C0"/>
                          </a:solidFill>
                          <a:latin typeface="+mn-lt"/>
                          <a:ea typeface="+mn-ea"/>
                          <a:cs typeface="+mn-cs"/>
                          <a:sym typeface="Helvetica"/>
                        </a:rPr>
                        <a:t>detection</a:t>
                      </a:r>
                      <a:endParaRPr sz="1800" dirty="0">
                        <a:solidFill>
                          <a:srgbClr val="0070C0"/>
                        </a:solidFill>
                        <a:latin typeface="+mn-lt"/>
                        <a:ea typeface="+mn-ea"/>
                        <a:cs typeface="+mn-cs"/>
                        <a:sym typeface="Helvetica"/>
                      </a:endParaRPr>
                    </a:p>
                  </a:txBody>
                  <a:tcPr marL="34290" marR="34290" marT="34290" marB="34290" horzOverflow="overflow"/>
                </a:tc>
                <a:tc>
                  <a:txBody>
                    <a:bodyPr/>
                    <a:lstStyle/>
                    <a:p>
                      <a:pPr algn="ctr">
                        <a:defRPr sz="1800"/>
                      </a:pPr>
                      <a:r>
                        <a:rPr sz="1800" dirty="0">
                          <a:sym typeface="Tw Cen MT"/>
                        </a:rPr>
                        <a:t>2</a:t>
                      </a:r>
                    </a:p>
                  </a:txBody>
                  <a:tcPr marL="34290" marR="34290" marT="34290" marB="34290" horzOverflow="overflow"/>
                </a:tc>
                <a:tc>
                  <a:txBody>
                    <a:bodyPr/>
                    <a:lstStyle/>
                    <a:p>
                      <a:pPr algn="ctr">
                        <a:defRPr sz="1800"/>
                      </a:pPr>
                      <a:r>
                        <a:rPr sz="1800" dirty="0" smtClean="0">
                          <a:sym typeface="Tw Cen MT"/>
                        </a:rPr>
                        <a:t>1</a:t>
                      </a:r>
                      <a:r>
                        <a:rPr lang="en-US" altLang="zh-CN" sz="1800" dirty="0" smtClean="0">
                          <a:sym typeface="Tw Cen MT"/>
                        </a:rPr>
                        <a:t>4</a:t>
                      </a:r>
                      <a:endParaRPr sz="1800" dirty="0">
                        <a:sym typeface="Tw Cen MT"/>
                      </a:endParaRPr>
                    </a:p>
                  </a:txBody>
                  <a:tcPr marL="34290" marR="34290" marT="34290" marB="34290" horzOverflow="overflow"/>
                </a:tc>
                <a:extLst>
                  <a:ext uri="{0D108BD9-81ED-4DB2-BD59-A6C34878D82A}">
                    <a16:rowId xmlns:a16="http://schemas.microsoft.com/office/drawing/2014/main" xmlns="" val="10002"/>
                  </a:ext>
                </a:extLst>
              </a:tr>
              <a:tr h="285750">
                <a:tc>
                  <a:txBody>
                    <a:bodyPr/>
                    <a:lstStyle/>
                    <a:p>
                      <a:pPr>
                        <a:defRPr sz="1800">
                          <a:sym typeface="Tw Cen MT"/>
                        </a:defRPr>
                      </a:pPr>
                      <a:r>
                        <a:rPr lang="en-US" altLang="zh-CN" sz="1800" dirty="0" smtClean="0">
                          <a:solidFill>
                            <a:srgbClr val="0070C0"/>
                          </a:solidFill>
                          <a:latin typeface="+mn-lt"/>
                          <a:ea typeface="+mn-ea"/>
                          <a:cs typeface="+mn-cs"/>
                          <a:sym typeface="Helvetica"/>
                        </a:rPr>
                        <a:t>Issue</a:t>
                      </a:r>
                      <a:r>
                        <a:rPr lang="zh-CN" altLang="en-US" sz="1800" dirty="0" smtClean="0">
                          <a:solidFill>
                            <a:srgbClr val="0070C0"/>
                          </a:solidFill>
                          <a:latin typeface="+mn-lt"/>
                          <a:ea typeface="+mn-ea"/>
                          <a:cs typeface="+mn-cs"/>
                          <a:sym typeface="Helvetica"/>
                        </a:rPr>
                        <a:t> </a:t>
                      </a:r>
                      <a:r>
                        <a:rPr sz="1800" dirty="0" smtClean="0">
                          <a:solidFill>
                            <a:srgbClr val="0070C0"/>
                          </a:solidFill>
                          <a:latin typeface="+mn-lt"/>
                          <a:ea typeface="+mn-ea"/>
                          <a:cs typeface="+mn-cs"/>
                          <a:sym typeface="Helvetica"/>
                        </a:rPr>
                        <a:t>assignment</a:t>
                      </a:r>
                      <a:endParaRPr sz="1800" dirty="0">
                        <a:solidFill>
                          <a:srgbClr val="0070C0"/>
                        </a:solidFill>
                        <a:latin typeface="+mn-lt"/>
                        <a:ea typeface="+mn-ea"/>
                        <a:cs typeface="+mn-cs"/>
                        <a:sym typeface="Helvetica"/>
                      </a:endParaRPr>
                    </a:p>
                  </a:txBody>
                  <a:tcPr marL="34290" marR="34290" marT="34290" marB="34290" horzOverflow="overflow"/>
                </a:tc>
                <a:tc>
                  <a:txBody>
                    <a:bodyPr/>
                    <a:lstStyle/>
                    <a:p>
                      <a:pPr algn="ctr">
                        <a:defRPr sz="1800"/>
                      </a:pPr>
                      <a:r>
                        <a:rPr sz="1800" dirty="0">
                          <a:sym typeface="Tw Cen MT"/>
                        </a:rPr>
                        <a:t>1</a:t>
                      </a:r>
                    </a:p>
                  </a:txBody>
                  <a:tcPr marL="34290" marR="34290" marT="34290" marB="34290" horzOverflow="overflow"/>
                </a:tc>
                <a:tc>
                  <a:txBody>
                    <a:bodyPr/>
                    <a:lstStyle/>
                    <a:p>
                      <a:pPr algn="ctr">
                        <a:defRPr sz="1800"/>
                      </a:pPr>
                      <a:r>
                        <a:rPr sz="1800" dirty="0" smtClean="0">
                          <a:sym typeface="Tw Cen MT"/>
                        </a:rPr>
                        <a:t>1</a:t>
                      </a:r>
                      <a:r>
                        <a:rPr lang="en-US" altLang="zh-CN" sz="1800" dirty="0" smtClean="0">
                          <a:sym typeface="Tw Cen MT"/>
                        </a:rPr>
                        <a:t>3</a:t>
                      </a:r>
                      <a:endParaRPr sz="1800" dirty="0">
                        <a:sym typeface="Tw Cen MT"/>
                      </a:endParaRPr>
                    </a:p>
                  </a:txBody>
                  <a:tcPr marL="34290" marR="34290" marT="34290" marB="34290" horzOverflow="overflow"/>
                </a:tc>
                <a:extLst>
                  <a:ext uri="{0D108BD9-81ED-4DB2-BD59-A6C34878D82A}">
                    <a16:rowId xmlns:a16="http://schemas.microsoft.com/office/drawing/2014/main" xmlns="" val="10003"/>
                  </a:ext>
                </a:extLst>
              </a:tr>
              <a:tr h="285750">
                <a:tc>
                  <a:txBody>
                    <a:bodyPr/>
                    <a:lstStyle/>
                    <a:p>
                      <a:pPr>
                        <a:defRPr sz="1800">
                          <a:sym typeface="Tw Cen MT"/>
                        </a:defRPr>
                      </a:pPr>
                      <a:r>
                        <a:rPr sz="1800" dirty="0">
                          <a:solidFill>
                            <a:srgbClr val="0070C0"/>
                          </a:solidFill>
                          <a:latin typeface="+mn-lt"/>
                          <a:ea typeface="+mn-ea"/>
                          <a:cs typeface="+mn-cs"/>
                          <a:sym typeface="Helvetica"/>
                        </a:rPr>
                        <a:t>Fix-time prediction</a:t>
                      </a:r>
                    </a:p>
                  </a:txBody>
                  <a:tcPr marL="34290" marR="34290" marT="34290" marB="34290" horzOverflow="overflow"/>
                </a:tc>
                <a:tc>
                  <a:txBody>
                    <a:bodyPr/>
                    <a:lstStyle/>
                    <a:p>
                      <a:pPr algn="ctr">
                        <a:defRPr sz="1800"/>
                      </a:pPr>
                      <a:r>
                        <a:rPr sz="1800" dirty="0">
                          <a:sym typeface="Tw Cen MT"/>
                        </a:rPr>
                        <a:t>0</a:t>
                      </a:r>
                    </a:p>
                  </a:txBody>
                  <a:tcPr marL="34290" marR="34290" marT="34290" marB="34290" horzOverflow="overflow"/>
                </a:tc>
                <a:tc>
                  <a:txBody>
                    <a:bodyPr/>
                    <a:lstStyle/>
                    <a:p>
                      <a:pPr algn="ctr">
                        <a:defRPr sz="1800"/>
                      </a:pPr>
                      <a:r>
                        <a:rPr lang="en-US" altLang="zh-CN" sz="1800" dirty="0" smtClean="0">
                          <a:sym typeface="Tw Cen MT"/>
                        </a:rPr>
                        <a:t>4</a:t>
                      </a:r>
                      <a:endParaRPr sz="1800" dirty="0">
                        <a:sym typeface="Tw Cen MT"/>
                      </a:endParaRPr>
                    </a:p>
                  </a:txBody>
                  <a:tcPr marL="34290" marR="34290" marT="34290" marB="34290" horzOverflow="overflow"/>
                </a:tc>
                <a:extLst>
                  <a:ext uri="{0D108BD9-81ED-4DB2-BD59-A6C34878D82A}">
                    <a16:rowId xmlns:a16="http://schemas.microsoft.com/office/drawing/2014/main" xmlns="" val="10004"/>
                  </a:ext>
                </a:extLst>
              </a:tr>
              <a:tr h="285750">
                <a:tc>
                  <a:txBody>
                    <a:bodyPr/>
                    <a:lstStyle/>
                    <a:p>
                      <a:pPr>
                        <a:defRPr sz="1800">
                          <a:sym typeface="Tw Cen MT"/>
                        </a:defRPr>
                      </a:pPr>
                      <a:r>
                        <a:rPr sz="1600" dirty="0">
                          <a:latin typeface="+mn-lt"/>
                          <a:ea typeface="+mn-ea"/>
                          <a:cs typeface="+mn-cs"/>
                          <a:sym typeface="Helvetica"/>
                        </a:rPr>
                        <a:t>Priority prediction</a:t>
                      </a:r>
                    </a:p>
                  </a:txBody>
                  <a:tcPr marL="34290" marR="34290" marT="34290" marB="34290" horzOverflow="overflow"/>
                </a:tc>
                <a:tc>
                  <a:txBody>
                    <a:bodyPr/>
                    <a:lstStyle/>
                    <a:p>
                      <a:pPr algn="ctr">
                        <a:defRPr sz="1800"/>
                      </a:pPr>
                      <a:r>
                        <a:rPr sz="1600" dirty="0">
                          <a:sym typeface="Tw Cen MT"/>
                        </a:rPr>
                        <a:t>0</a:t>
                      </a:r>
                    </a:p>
                  </a:txBody>
                  <a:tcPr marL="34290" marR="34290" marT="34290" marB="34290" horzOverflow="overflow"/>
                </a:tc>
                <a:tc>
                  <a:txBody>
                    <a:bodyPr/>
                    <a:lstStyle/>
                    <a:p>
                      <a:pPr algn="ctr">
                        <a:defRPr sz="1800"/>
                      </a:pPr>
                      <a:r>
                        <a:rPr sz="1600" dirty="0">
                          <a:sym typeface="Tw Cen MT"/>
                        </a:rPr>
                        <a:t>2</a:t>
                      </a:r>
                    </a:p>
                  </a:txBody>
                  <a:tcPr marL="34290" marR="34290" marT="34290" marB="34290" horzOverflow="overflow"/>
                </a:tc>
                <a:extLst>
                  <a:ext uri="{0D108BD9-81ED-4DB2-BD59-A6C34878D82A}">
                    <a16:rowId xmlns:a16="http://schemas.microsoft.com/office/drawing/2014/main" xmlns="" val="10005"/>
                  </a:ext>
                </a:extLst>
              </a:tr>
              <a:tr h="285750">
                <a:tc>
                  <a:txBody>
                    <a:bodyPr/>
                    <a:lstStyle/>
                    <a:p>
                      <a:pPr>
                        <a:defRPr sz="1800">
                          <a:sym typeface="Tw Cen MT"/>
                        </a:defRPr>
                      </a:pPr>
                      <a:r>
                        <a:rPr sz="1600" dirty="0">
                          <a:latin typeface="+mn-lt"/>
                          <a:ea typeface="+mn-ea"/>
                          <a:cs typeface="+mn-cs"/>
                          <a:sym typeface="Helvetica"/>
                        </a:rPr>
                        <a:t>Severity prediction</a:t>
                      </a:r>
                    </a:p>
                  </a:txBody>
                  <a:tcPr marL="34290" marR="34290" marT="34290" marB="34290" horzOverflow="overflow"/>
                </a:tc>
                <a:tc>
                  <a:txBody>
                    <a:bodyPr/>
                    <a:lstStyle/>
                    <a:p>
                      <a:pPr algn="ctr">
                        <a:defRPr sz="1800"/>
                      </a:pPr>
                      <a:r>
                        <a:rPr sz="1600">
                          <a:sym typeface="Tw Cen MT"/>
                        </a:rPr>
                        <a:t>0</a:t>
                      </a:r>
                    </a:p>
                  </a:txBody>
                  <a:tcPr marL="34290" marR="34290" marT="34290" marB="34290" horzOverflow="overflow"/>
                </a:tc>
                <a:tc>
                  <a:txBody>
                    <a:bodyPr/>
                    <a:lstStyle/>
                    <a:p>
                      <a:pPr algn="ctr">
                        <a:defRPr sz="1800"/>
                      </a:pPr>
                      <a:r>
                        <a:rPr sz="1600" dirty="0">
                          <a:sym typeface="Tw Cen MT"/>
                        </a:rPr>
                        <a:t>2</a:t>
                      </a:r>
                    </a:p>
                  </a:txBody>
                  <a:tcPr marL="34290" marR="34290" marT="34290" marB="34290" horzOverflow="overflow"/>
                </a:tc>
                <a:extLst>
                  <a:ext uri="{0D108BD9-81ED-4DB2-BD59-A6C34878D82A}">
                    <a16:rowId xmlns:a16="http://schemas.microsoft.com/office/drawing/2014/main" xmlns="" val="10006"/>
                  </a:ext>
                </a:extLst>
              </a:tr>
              <a:tr h="285750">
                <a:tc>
                  <a:txBody>
                    <a:bodyPr/>
                    <a:lstStyle/>
                    <a:p>
                      <a:pPr>
                        <a:defRPr sz="1800">
                          <a:sym typeface="Tw Cen MT"/>
                        </a:defRPr>
                      </a:pPr>
                      <a:r>
                        <a:rPr sz="1600" dirty="0" smtClean="0"/>
                        <a:t>API</a:t>
                      </a:r>
                      <a:r>
                        <a:rPr lang="zh-CN" altLang="en-US" sz="1600" dirty="0" smtClean="0">
                          <a:latin typeface="+mn-lt"/>
                          <a:ea typeface="+mn-ea"/>
                          <a:cs typeface="+mn-cs"/>
                          <a:sym typeface="Helvetica"/>
                        </a:rPr>
                        <a:t> </a:t>
                      </a:r>
                      <a:r>
                        <a:rPr lang="en-US" altLang="zh-CN" sz="1600" dirty="0" smtClean="0">
                          <a:latin typeface="+mn-lt"/>
                          <a:ea typeface="+mn-ea"/>
                          <a:cs typeface="+mn-cs"/>
                          <a:sym typeface="Helvetica"/>
                        </a:rPr>
                        <a:t>Recommendation</a:t>
                      </a:r>
                      <a:endParaRPr sz="1600" dirty="0">
                        <a:latin typeface="+mn-lt"/>
                        <a:ea typeface="+mn-ea"/>
                        <a:cs typeface="+mn-cs"/>
                        <a:sym typeface="Helvetica"/>
                      </a:endParaRPr>
                    </a:p>
                  </a:txBody>
                  <a:tcPr marL="34290" marR="34290" marT="34290" marB="34290" horzOverflow="overflow"/>
                </a:tc>
                <a:tc>
                  <a:txBody>
                    <a:bodyPr/>
                    <a:lstStyle/>
                    <a:p>
                      <a:pPr algn="ctr">
                        <a:defRPr sz="1800"/>
                      </a:pPr>
                      <a:r>
                        <a:rPr sz="1600">
                          <a:sym typeface="Tw Cen MT"/>
                        </a:rPr>
                        <a:t>0</a:t>
                      </a:r>
                    </a:p>
                  </a:txBody>
                  <a:tcPr marL="34290" marR="34290" marT="34290" marB="34290" horzOverflow="overflow"/>
                </a:tc>
                <a:tc>
                  <a:txBody>
                    <a:bodyPr/>
                    <a:lstStyle/>
                    <a:p>
                      <a:pPr algn="ctr">
                        <a:defRPr sz="1800"/>
                      </a:pPr>
                      <a:r>
                        <a:rPr lang="en-US" altLang="zh-CN" sz="1600" dirty="0" smtClean="0">
                          <a:sym typeface="Tw Cen MT"/>
                        </a:rPr>
                        <a:t>1</a:t>
                      </a:r>
                      <a:endParaRPr sz="1600" dirty="0">
                        <a:sym typeface="Tw Cen MT"/>
                      </a:endParaRPr>
                    </a:p>
                  </a:txBody>
                  <a:tcPr marL="34290" marR="34290" marT="34290" marB="34290" horzOverflow="overflow"/>
                </a:tc>
                <a:extLst>
                  <a:ext uri="{0D108BD9-81ED-4DB2-BD59-A6C34878D82A}">
                    <a16:rowId xmlns:a16="http://schemas.microsoft.com/office/drawing/2014/main" xmlns="" val="10007"/>
                  </a:ext>
                </a:extLst>
              </a:tr>
              <a:tr h="285750">
                <a:tc>
                  <a:txBody>
                    <a:bodyPr/>
                    <a:lstStyle/>
                    <a:p>
                      <a:pPr marL="0" marR="0" indent="0" algn="l" defTabSz="914400" rtl="0" eaLnBrk="1" fontAlgn="auto" latinLnBrk="0" hangingPunct="1">
                        <a:lnSpc>
                          <a:spcPct val="100000"/>
                        </a:lnSpc>
                        <a:spcBef>
                          <a:spcPts val="0"/>
                        </a:spcBef>
                        <a:spcAft>
                          <a:spcPts val="0"/>
                        </a:spcAft>
                        <a:buClrTx/>
                        <a:buSzTx/>
                        <a:buFontTx/>
                        <a:buNone/>
                        <a:tabLst/>
                        <a:defRPr sz="1800">
                          <a:sym typeface="Tw Cen MT"/>
                        </a:defRPr>
                      </a:pPr>
                      <a:r>
                        <a:rPr lang="en-US" altLang="zh-CN" sz="1600" kern="1200" dirty="0" smtClean="0">
                          <a:solidFill>
                            <a:schemeClr val="tx1"/>
                          </a:solidFill>
                          <a:effectLst/>
                          <a:latin typeface="+mn-lt"/>
                          <a:ea typeface="+mn-ea"/>
                          <a:cs typeface="+mn-cs"/>
                          <a:sym typeface="Tw Cen MT"/>
                        </a:rPr>
                        <a:t>Classes Recommendation </a:t>
                      </a:r>
                      <a:endParaRPr lang="en-US" altLang="zh-CN" sz="1600" dirty="0" smtClean="0"/>
                    </a:p>
                  </a:txBody>
                  <a:tcPr marL="34290" marR="34290" marT="34290" marB="34290" horzOverflow="overflow"/>
                </a:tc>
                <a:tc>
                  <a:txBody>
                    <a:bodyPr/>
                    <a:lstStyle/>
                    <a:p>
                      <a:pPr algn="ctr">
                        <a:defRPr sz="1800"/>
                      </a:pPr>
                      <a:r>
                        <a:rPr lang="en-US" altLang="zh-CN" sz="1600" dirty="0" smtClean="0">
                          <a:sym typeface="Tw Cen MT"/>
                        </a:rPr>
                        <a:t>0</a:t>
                      </a:r>
                      <a:endParaRPr sz="1600" dirty="0">
                        <a:sym typeface="Tw Cen MT"/>
                      </a:endParaRPr>
                    </a:p>
                  </a:txBody>
                  <a:tcPr marL="34290" marR="34290" marT="34290" marB="34290" horzOverflow="overflow"/>
                </a:tc>
                <a:tc>
                  <a:txBody>
                    <a:bodyPr/>
                    <a:lstStyle/>
                    <a:p>
                      <a:pPr algn="ctr">
                        <a:defRPr sz="1800"/>
                      </a:pPr>
                      <a:r>
                        <a:rPr lang="en-US" altLang="zh-CN" sz="1600" dirty="0" smtClean="0">
                          <a:sym typeface="Tw Cen MT"/>
                        </a:rPr>
                        <a:t>1</a:t>
                      </a:r>
                      <a:endParaRPr sz="1600" dirty="0">
                        <a:sym typeface="Tw Cen MT"/>
                      </a:endParaRPr>
                    </a:p>
                  </a:txBody>
                  <a:tcPr marL="34290" marR="34290" marT="34290" marB="34290" horzOverflow="overflow"/>
                </a:tc>
                <a:extLst>
                  <a:ext uri="{0D108BD9-81ED-4DB2-BD59-A6C34878D82A}">
                    <a16:rowId xmlns:a16="http://schemas.microsoft.com/office/drawing/2014/main" xmlns="" val="10010"/>
                  </a:ext>
                </a:extLst>
              </a:tr>
              <a:tr h="285750">
                <a:tc>
                  <a:txBody>
                    <a:bodyPr/>
                    <a:lstStyle/>
                    <a:p>
                      <a:pPr marL="0" marR="0" indent="0" algn="l" defTabSz="914400" rtl="0" eaLnBrk="1" fontAlgn="auto" latinLnBrk="0" hangingPunct="1">
                        <a:lnSpc>
                          <a:spcPct val="100000"/>
                        </a:lnSpc>
                        <a:spcBef>
                          <a:spcPts val="0"/>
                        </a:spcBef>
                        <a:spcAft>
                          <a:spcPts val="0"/>
                        </a:spcAft>
                        <a:buClrTx/>
                        <a:buSzTx/>
                        <a:buFontTx/>
                        <a:buNone/>
                        <a:tabLst/>
                        <a:defRPr sz="1800">
                          <a:sym typeface="Tw Cen MT"/>
                        </a:defRPr>
                      </a:pPr>
                      <a:r>
                        <a:rPr lang="en-US" altLang="zh-CN" sz="1600" kern="1200" dirty="0" smtClean="0">
                          <a:solidFill>
                            <a:schemeClr val="tx1"/>
                          </a:solidFill>
                          <a:effectLst/>
                          <a:latin typeface="+mn-lt"/>
                          <a:ea typeface="+mn-ea"/>
                          <a:cs typeface="+mn-cs"/>
                          <a:sym typeface="Tw Cen MT"/>
                        </a:rPr>
                        <a:t>Packages Recommendation </a:t>
                      </a:r>
                      <a:endParaRPr lang="en-US" altLang="zh-CN" sz="1600" dirty="0" smtClean="0"/>
                    </a:p>
                  </a:txBody>
                  <a:tcPr marL="34290" marR="34290" marT="34290" marB="34290" horzOverflow="overflow"/>
                </a:tc>
                <a:tc>
                  <a:txBody>
                    <a:bodyPr/>
                    <a:lstStyle/>
                    <a:p>
                      <a:pPr algn="ctr">
                        <a:defRPr sz="1800"/>
                      </a:pPr>
                      <a:r>
                        <a:rPr lang="en-US" altLang="zh-CN" sz="1600" dirty="0" smtClean="0">
                          <a:sym typeface="Tw Cen MT"/>
                        </a:rPr>
                        <a:t>0</a:t>
                      </a:r>
                      <a:endParaRPr sz="1600" dirty="0">
                        <a:sym typeface="Tw Cen MT"/>
                      </a:endParaRPr>
                    </a:p>
                  </a:txBody>
                  <a:tcPr marL="34290" marR="34290" marT="34290" marB="34290" horzOverflow="overflow"/>
                </a:tc>
                <a:tc>
                  <a:txBody>
                    <a:bodyPr/>
                    <a:lstStyle/>
                    <a:p>
                      <a:pPr algn="ctr">
                        <a:defRPr sz="1800"/>
                      </a:pPr>
                      <a:r>
                        <a:rPr lang="en-US" altLang="zh-CN" sz="1600" dirty="0" smtClean="0">
                          <a:sym typeface="Tw Cen MT"/>
                        </a:rPr>
                        <a:t>1</a:t>
                      </a:r>
                      <a:endParaRPr sz="1600" dirty="0">
                        <a:sym typeface="Tw Cen MT"/>
                      </a:endParaRPr>
                    </a:p>
                  </a:txBody>
                  <a:tcPr marL="34290" marR="34290" marT="34290" marB="34290" horzOverflow="overflow"/>
                </a:tc>
              </a:tr>
              <a:tr h="285750">
                <a:tc>
                  <a:txBody>
                    <a:bodyPr/>
                    <a:lstStyle/>
                    <a:p>
                      <a:pPr marL="0" marR="0" indent="0" algn="l" defTabSz="914400" rtl="0" eaLnBrk="1" fontAlgn="auto" latinLnBrk="0" hangingPunct="1">
                        <a:lnSpc>
                          <a:spcPct val="100000"/>
                        </a:lnSpc>
                        <a:spcBef>
                          <a:spcPts val="0"/>
                        </a:spcBef>
                        <a:spcAft>
                          <a:spcPts val="0"/>
                        </a:spcAft>
                        <a:buClrTx/>
                        <a:buSzTx/>
                        <a:buFontTx/>
                        <a:buNone/>
                        <a:tabLst/>
                        <a:defRPr sz="1800">
                          <a:sym typeface="Tw Cen MT"/>
                        </a:defRPr>
                      </a:pPr>
                      <a:r>
                        <a:rPr lang="en-US" altLang="zh-CN" sz="1600" kern="1200" dirty="0" err="1" smtClean="0">
                          <a:solidFill>
                            <a:schemeClr val="tx1"/>
                          </a:solidFill>
                          <a:effectLst/>
                          <a:latin typeface="+mn-lt"/>
                          <a:ea typeface="+mn-ea"/>
                          <a:cs typeface="+mn-cs"/>
                          <a:sym typeface="Tw Cen MT"/>
                        </a:rPr>
                        <a:t>Config</a:t>
                      </a:r>
                      <a:r>
                        <a:rPr lang="en-US" altLang="zh-CN" sz="1600" kern="1200" dirty="0" smtClean="0">
                          <a:solidFill>
                            <a:schemeClr val="tx1"/>
                          </a:solidFill>
                          <a:effectLst/>
                          <a:latin typeface="+mn-lt"/>
                          <a:ea typeface="+mn-ea"/>
                          <a:cs typeface="+mn-cs"/>
                          <a:sym typeface="Tw Cen MT"/>
                        </a:rPr>
                        <a:t>. Bugs Prediction </a:t>
                      </a:r>
                      <a:endParaRPr lang="en-US" altLang="zh-CN" sz="1600" dirty="0" smtClean="0"/>
                    </a:p>
                  </a:txBody>
                  <a:tcPr marL="34290" marR="34290" marT="34290" marB="34290" horzOverflow="overflow"/>
                </a:tc>
                <a:tc>
                  <a:txBody>
                    <a:bodyPr/>
                    <a:lstStyle/>
                    <a:p>
                      <a:pPr algn="ctr">
                        <a:defRPr sz="1800"/>
                      </a:pPr>
                      <a:r>
                        <a:rPr lang="en-US" altLang="zh-CN" sz="1600" dirty="0" smtClean="0">
                          <a:sym typeface="Tw Cen MT"/>
                        </a:rPr>
                        <a:t>0</a:t>
                      </a:r>
                      <a:endParaRPr sz="1600" dirty="0">
                        <a:sym typeface="Tw Cen MT"/>
                      </a:endParaRPr>
                    </a:p>
                  </a:txBody>
                  <a:tcPr marL="34290" marR="34290" marT="34290" marB="34290" horzOverflow="overflow"/>
                </a:tc>
                <a:tc>
                  <a:txBody>
                    <a:bodyPr/>
                    <a:lstStyle/>
                    <a:p>
                      <a:pPr algn="ctr">
                        <a:defRPr sz="1800"/>
                      </a:pPr>
                      <a:r>
                        <a:rPr lang="en-US" altLang="zh-CN" sz="1600" dirty="0" smtClean="0">
                          <a:sym typeface="Tw Cen MT"/>
                        </a:rPr>
                        <a:t>1</a:t>
                      </a:r>
                      <a:endParaRPr sz="1600" dirty="0">
                        <a:sym typeface="Tw Cen MT"/>
                      </a:endParaRPr>
                    </a:p>
                  </a:txBody>
                  <a:tcPr marL="34290" marR="34290" marT="34290" marB="34290" horzOverflow="overflow"/>
                </a:tc>
              </a:tr>
              <a:tr h="285750">
                <a:tc>
                  <a:txBody>
                    <a:bodyPr/>
                    <a:lstStyle/>
                    <a:p>
                      <a:pPr marL="0" marR="0" indent="0" algn="l" defTabSz="914400" rtl="0" eaLnBrk="1" fontAlgn="auto" latinLnBrk="0" hangingPunct="1">
                        <a:lnSpc>
                          <a:spcPct val="100000"/>
                        </a:lnSpc>
                        <a:spcBef>
                          <a:spcPts val="0"/>
                        </a:spcBef>
                        <a:spcAft>
                          <a:spcPts val="0"/>
                        </a:spcAft>
                        <a:buClrTx/>
                        <a:buSzTx/>
                        <a:buFontTx/>
                        <a:buNone/>
                        <a:tabLst/>
                        <a:defRPr sz="1800">
                          <a:sym typeface="Tw Cen MT"/>
                        </a:defRPr>
                      </a:pPr>
                      <a:r>
                        <a:rPr lang="en-US" altLang="zh-CN" sz="1600" kern="1200" dirty="0" smtClean="0">
                          <a:solidFill>
                            <a:schemeClr val="tx1"/>
                          </a:solidFill>
                          <a:effectLst/>
                          <a:latin typeface="+mn-lt"/>
                          <a:ea typeface="+mn-ea"/>
                          <a:cs typeface="+mn-cs"/>
                          <a:sym typeface="Tw Cen MT"/>
                        </a:rPr>
                        <a:t>Blocking Bugs Prediction </a:t>
                      </a:r>
                      <a:endParaRPr lang="en-US" altLang="zh-CN" sz="1600" dirty="0" smtClean="0"/>
                    </a:p>
                  </a:txBody>
                  <a:tcPr marL="34290" marR="34290" marT="34290" marB="34290" horzOverflow="overflow"/>
                </a:tc>
                <a:tc>
                  <a:txBody>
                    <a:bodyPr/>
                    <a:lstStyle/>
                    <a:p>
                      <a:pPr algn="ctr">
                        <a:defRPr sz="1800"/>
                      </a:pPr>
                      <a:r>
                        <a:rPr lang="en-US" altLang="zh-CN" sz="1600" dirty="0" smtClean="0">
                          <a:sym typeface="Tw Cen MT"/>
                        </a:rPr>
                        <a:t>0</a:t>
                      </a:r>
                      <a:endParaRPr sz="1600" dirty="0">
                        <a:sym typeface="Tw Cen MT"/>
                      </a:endParaRPr>
                    </a:p>
                  </a:txBody>
                  <a:tcPr marL="34290" marR="34290" marT="34290" marB="34290" horzOverflow="overflow"/>
                </a:tc>
                <a:tc>
                  <a:txBody>
                    <a:bodyPr/>
                    <a:lstStyle/>
                    <a:p>
                      <a:pPr algn="ctr">
                        <a:defRPr sz="1800"/>
                      </a:pPr>
                      <a:r>
                        <a:rPr lang="en-US" altLang="zh-CN" sz="1600" dirty="0" smtClean="0">
                          <a:sym typeface="Tw Cen MT"/>
                        </a:rPr>
                        <a:t>1</a:t>
                      </a:r>
                      <a:endParaRPr sz="1600" dirty="0">
                        <a:sym typeface="Tw Cen MT"/>
                      </a:endParaRPr>
                    </a:p>
                  </a:txBody>
                  <a:tcPr marL="34290" marR="34290" marT="34290" marB="34290" horzOverflow="overflow"/>
                </a:tc>
              </a:tr>
              <a:tr h="0">
                <a:tc>
                  <a:txBody>
                    <a:bodyPr/>
                    <a:lstStyle/>
                    <a:p>
                      <a:pPr>
                        <a:defRPr sz="1800">
                          <a:sym typeface="Tw Cen MT"/>
                        </a:defRPr>
                      </a:pPr>
                      <a:r>
                        <a:rPr sz="1600" b="1" dirty="0">
                          <a:latin typeface="+mn-lt"/>
                          <a:ea typeface="+mn-ea"/>
                          <a:cs typeface="+mn-cs"/>
                          <a:sym typeface="Helvetica"/>
                        </a:rPr>
                        <a:t>Total</a:t>
                      </a:r>
                    </a:p>
                  </a:txBody>
                  <a:tcPr marL="34290" marR="34290" marT="34290" marB="34290" horzOverflow="overflow"/>
                </a:tc>
                <a:tc>
                  <a:txBody>
                    <a:bodyPr/>
                    <a:lstStyle/>
                    <a:p>
                      <a:pPr algn="ctr">
                        <a:defRPr sz="1800"/>
                      </a:pPr>
                      <a:r>
                        <a:rPr sz="1600" b="1" dirty="0" smtClean="0">
                          <a:sym typeface="Tw Cen MT"/>
                        </a:rPr>
                        <a:t>1</a:t>
                      </a:r>
                      <a:r>
                        <a:rPr lang="en-US" altLang="zh-CN" sz="1600" b="1" dirty="0" smtClean="0">
                          <a:sym typeface="Tw Cen MT"/>
                        </a:rPr>
                        <a:t>1</a:t>
                      </a:r>
                      <a:endParaRPr sz="1600" b="1" dirty="0">
                        <a:sym typeface="Tw Cen MT"/>
                      </a:endParaRPr>
                    </a:p>
                  </a:txBody>
                  <a:tcPr marL="34290" marR="34290" marT="34290" marB="34290" horzOverflow="overflow"/>
                </a:tc>
                <a:tc>
                  <a:txBody>
                    <a:bodyPr/>
                    <a:lstStyle/>
                    <a:p>
                      <a:pPr algn="ctr">
                        <a:defRPr sz="1800"/>
                      </a:pPr>
                      <a:r>
                        <a:rPr lang="en-US" altLang="zh-CN" sz="1600" b="1" dirty="0" smtClean="0">
                          <a:sym typeface="Tw Cen MT"/>
                        </a:rPr>
                        <a:t>44</a:t>
                      </a:r>
                      <a:endParaRPr sz="1600" b="1" dirty="0">
                        <a:sym typeface="Tw Cen MT"/>
                      </a:endParaRPr>
                    </a:p>
                  </a:txBody>
                  <a:tcPr marL="34290" marR="34290" marT="34290" marB="34290" horzOverflow="overflow"/>
                </a:tc>
                <a:extLst>
                  <a:ext uri="{0D108BD9-81ED-4DB2-BD59-A6C34878D82A}">
                    <a16:rowId xmlns:a16="http://schemas.microsoft.com/office/drawing/2014/main" xmlns="" val="10012"/>
                  </a:ext>
                </a:extLst>
              </a:tr>
            </a:tbl>
          </a:graphicData>
        </a:graphic>
      </p:graphicFrame>
      <p:sp>
        <p:nvSpPr>
          <p:cNvPr id="10" name="圆角矩形标注 9"/>
          <p:cNvSpPr/>
          <p:nvPr/>
        </p:nvSpPr>
        <p:spPr>
          <a:xfrm>
            <a:off x="3605842" y="244386"/>
            <a:ext cx="2242867" cy="1242204"/>
          </a:xfrm>
          <a:prstGeom prst="wedgeRoundRectCallout">
            <a:avLst>
              <a:gd name="adj1" fmla="val 21271"/>
              <a:gd name="adj2" fmla="val 7361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ysClr val="windowText" lastClr="000000"/>
                </a:solidFill>
              </a:rPr>
              <a:t>D</a:t>
            </a:r>
            <a:r>
              <a:rPr lang="en-US" altLang="zh-CN" dirty="0" smtClean="0">
                <a:solidFill>
                  <a:sysClr val="windowText" lastClr="000000"/>
                </a:solidFill>
              </a:rPr>
              <a:t>ataset </a:t>
            </a:r>
            <a:r>
              <a:rPr lang="en-US" altLang="zh-CN" dirty="0">
                <a:solidFill>
                  <a:sysClr val="windowText" lastClr="000000"/>
                </a:solidFill>
              </a:rPr>
              <a:t>is provided </a:t>
            </a:r>
            <a:r>
              <a:rPr lang="en-US" altLang="zh-CN" dirty="0" smtClean="0">
                <a:solidFill>
                  <a:sysClr val="windowText" lastClr="000000"/>
                </a:solidFill>
              </a:rPr>
              <a:t>,</a:t>
            </a:r>
            <a:r>
              <a:rPr lang="zh-CN" altLang="en-US" dirty="0" smtClean="0">
                <a:solidFill>
                  <a:sysClr val="windowText" lastClr="000000"/>
                </a:solidFill>
              </a:rPr>
              <a:t> </a:t>
            </a:r>
            <a:r>
              <a:rPr lang="en-US" altLang="zh-CN" dirty="0" smtClean="0">
                <a:solidFill>
                  <a:sysClr val="windowText" lastClr="000000"/>
                </a:solidFill>
              </a:rPr>
              <a:t>so</a:t>
            </a:r>
            <a:r>
              <a:rPr lang="zh-CN" altLang="en-US" dirty="0" smtClean="0">
                <a:solidFill>
                  <a:sysClr val="windowText" lastClr="000000"/>
                </a:solidFill>
              </a:rPr>
              <a:t> </a:t>
            </a:r>
            <a:r>
              <a:rPr lang="en-US" altLang="zh-CN" dirty="0" smtClean="0">
                <a:solidFill>
                  <a:sysClr val="windowText" lastClr="000000"/>
                </a:solidFill>
              </a:rPr>
              <a:t>it</a:t>
            </a:r>
            <a:r>
              <a:rPr lang="zh-CN" altLang="en-US" dirty="0" smtClean="0">
                <a:solidFill>
                  <a:sysClr val="windowText" lastClr="000000"/>
                </a:solidFill>
              </a:rPr>
              <a:t> </a:t>
            </a:r>
            <a:r>
              <a:rPr lang="en-US" altLang="zh-CN" dirty="0" smtClean="0">
                <a:solidFill>
                  <a:sysClr val="windowText" lastClr="000000"/>
                </a:solidFill>
              </a:rPr>
              <a:t>can</a:t>
            </a:r>
            <a:r>
              <a:rPr lang="zh-CN" altLang="en-US" dirty="0" smtClean="0">
                <a:solidFill>
                  <a:sysClr val="windowText" lastClr="000000"/>
                </a:solidFill>
              </a:rPr>
              <a:t> </a:t>
            </a:r>
            <a:r>
              <a:rPr lang="en-US" altLang="zh-CN" dirty="0" smtClean="0">
                <a:solidFill>
                  <a:sysClr val="windowText" lastClr="000000"/>
                </a:solidFill>
              </a:rPr>
              <a:t>be</a:t>
            </a:r>
            <a:r>
              <a:rPr lang="zh-CN" altLang="en-US" dirty="0" smtClean="0">
                <a:solidFill>
                  <a:sysClr val="windowText" lastClr="000000"/>
                </a:solidFill>
              </a:rPr>
              <a:t> </a:t>
            </a:r>
            <a:r>
              <a:rPr lang="en-US" altLang="zh-CN" dirty="0" smtClean="0">
                <a:solidFill>
                  <a:sysClr val="windowText" lastClr="000000"/>
                </a:solidFill>
              </a:rPr>
              <a:t>confirmed</a:t>
            </a:r>
            <a:endParaRPr lang="en-US" altLang="zh-CN" dirty="0">
              <a:solidFill>
                <a:sysClr val="windowText" lastClr="000000"/>
              </a:solidFill>
            </a:endParaRPr>
          </a:p>
        </p:txBody>
      </p:sp>
      <p:sp>
        <p:nvSpPr>
          <p:cNvPr id="11" name="圆角矩形标注 10"/>
          <p:cNvSpPr/>
          <p:nvPr/>
        </p:nvSpPr>
        <p:spPr>
          <a:xfrm>
            <a:off x="6490551" y="244386"/>
            <a:ext cx="2242867" cy="1242204"/>
          </a:xfrm>
          <a:prstGeom prst="wedgeRoundRectCallout">
            <a:avLst>
              <a:gd name="adj1" fmla="val -21036"/>
              <a:gd name="adj2" fmla="val 7361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ysClr val="windowText" lastClr="000000"/>
                </a:solidFill>
              </a:rPr>
              <a:t>Dataset </a:t>
            </a:r>
            <a:r>
              <a:rPr lang="en-US" altLang="zh-CN" dirty="0" smtClean="0">
                <a:solidFill>
                  <a:sysClr val="windowText" lastClr="000000"/>
                </a:solidFill>
              </a:rPr>
              <a:t>is</a:t>
            </a:r>
            <a:r>
              <a:rPr lang="zh-CN" altLang="en-US" dirty="0" smtClean="0">
                <a:solidFill>
                  <a:sysClr val="windowText" lastClr="000000"/>
                </a:solidFill>
              </a:rPr>
              <a:t> </a:t>
            </a:r>
            <a:r>
              <a:rPr lang="en-US" altLang="zh-CN" b="1" u="sng" dirty="0" smtClean="0">
                <a:solidFill>
                  <a:srgbClr val="C00000"/>
                </a:solidFill>
              </a:rPr>
              <a:t>NOT </a:t>
            </a:r>
            <a:r>
              <a:rPr lang="en-US" altLang="zh-CN" dirty="0" smtClean="0">
                <a:solidFill>
                  <a:sysClr val="windowText" lastClr="000000"/>
                </a:solidFill>
              </a:rPr>
              <a:t>provided,</a:t>
            </a:r>
            <a:r>
              <a:rPr lang="zh-CN" altLang="en-US" dirty="0" smtClean="0">
                <a:solidFill>
                  <a:sysClr val="windowText" lastClr="000000"/>
                </a:solidFill>
              </a:rPr>
              <a:t> </a:t>
            </a:r>
            <a:r>
              <a:rPr lang="en-US" altLang="zh-CN" dirty="0" smtClean="0">
                <a:solidFill>
                  <a:sysClr val="windowText" lastClr="000000"/>
                </a:solidFill>
              </a:rPr>
              <a:t>so</a:t>
            </a:r>
            <a:r>
              <a:rPr lang="zh-CN" altLang="en-US" dirty="0" smtClean="0">
                <a:solidFill>
                  <a:sysClr val="windowText" lastClr="000000"/>
                </a:solidFill>
              </a:rPr>
              <a:t> </a:t>
            </a:r>
            <a:r>
              <a:rPr lang="en-US" altLang="zh-CN" dirty="0" smtClean="0">
                <a:solidFill>
                  <a:sysClr val="windowText" lastClr="000000"/>
                </a:solidFill>
              </a:rPr>
              <a:t>it</a:t>
            </a:r>
            <a:r>
              <a:rPr lang="zh-CN" altLang="en-US" dirty="0" smtClean="0">
                <a:solidFill>
                  <a:sysClr val="windowText" lastClr="000000"/>
                </a:solidFill>
              </a:rPr>
              <a:t> </a:t>
            </a:r>
            <a:r>
              <a:rPr lang="en-US" altLang="zh-CN" dirty="0" smtClean="0">
                <a:solidFill>
                  <a:sysClr val="windowText" lastClr="000000"/>
                </a:solidFill>
              </a:rPr>
              <a:t>can</a:t>
            </a:r>
            <a:r>
              <a:rPr lang="zh-CN" altLang="en-US" dirty="0" smtClean="0">
                <a:solidFill>
                  <a:sysClr val="windowText" lastClr="000000"/>
                </a:solidFill>
              </a:rPr>
              <a:t> </a:t>
            </a:r>
            <a:r>
              <a:rPr lang="en-US" altLang="zh-CN" dirty="0" smtClean="0">
                <a:solidFill>
                  <a:sysClr val="windowText" lastClr="000000"/>
                </a:solidFill>
              </a:rPr>
              <a:t>not</a:t>
            </a:r>
            <a:r>
              <a:rPr lang="zh-CN" altLang="en-US" dirty="0" smtClean="0">
                <a:solidFill>
                  <a:sysClr val="windowText" lastClr="000000"/>
                </a:solidFill>
              </a:rPr>
              <a:t> </a:t>
            </a:r>
            <a:r>
              <a:rPr lang="en-US" altLang="zh-CN" dirty="0" smtClean="0">
                <a:solidFill>
                  <a:sysClr val="windowText" lastClr="000000"/>
                </a:solidFill>
              </a:rPr>
              <a:t>be</a:t>
            </a:r>
            <a:r>
              <a:rPr lang="zh-CN" altLang="en-US" dirty="0" smtClean="0">
                <a:solidFill>
                  <a:sysClr val="windowText" lastClr="000000"/>
                </a:solidFill>
              </a:rPr>
              <a:t> </a:t>
            </a:r>
            <a:r>
              <a:rPr lang="en-US" altLang="zh-CN" dirty="0" smtClean="0">
                <a:solidFill>
                  <a:sysClr val="windowText" lastClr="000000"/>
                </a:solidFill>
              </a:rPr>
              <a:t>confirmed,</a:t>
            </a:r>
            <a:r>
              <a:rPr lang="zh-CN" altLang="en-US" dirty="0" smtClean="0">
                <a:solidFill>
                  <a:sysClr val="windowText" lastClr="000000"/>
                </a:solidFill>
              </a:rPr>
              <a:t> </a:t>
            </a:r>
            <a:r>
              <a:rPr lang="en-US" altLang="zh-CN" dirty="0" smtClean="0">
                <a:solidFill>
                  <a:sysClr val="windowText" lastClr="000000"/>
                </a:solidFill>
              </a:rPr>
              <a:t>but</a:t>
            </a:r>
            <a:r>
              <a:rPr lang="zh-CN" altLang="en-US" dirty="0" smtClean="0">
                <a:solidFill>
                  <a:sysClr val="windowText" lastClr="000000"/>
                </a:solidFill>
              </a:rPr>
              <a:t> </a:t>
            </a:r>
            <a:r>
              <a:rPr lang="en-US" altLang="zh-CN" dirty="0" smtClean="0">
                <a:solidFill>
                  <a:sysClr val="windowText" lastClr="000000"/>
                </a:solidFill>
              </a:rPr>
              <a:t>suspected </a:t>
            </a:r>
            <a:endParaRPr lang="en-US" altLang="zh-CN" dirty="0">
              <a:solidFill>
                <a:sysClr val="windowText" lastClr="000000"/>
              </a:solidFill>
            </a:endParaRPr>
          </a:p>
        </p:txBody>
      </p:sp>
    </p:spTree>
    <p:extLst>
      <p:ext uri="{BB962C8B-B14F-4D97-AF65-F5344CB8AC3E}">
        <p14:creationId xmlns:p14="http://schemas.microsoft.com/office/powerpoint/2010/main" val="5792776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8000" dirty="0" smtClean="0"/>
              <a:t>RQ1</a:t>
            </a:r>
            <a:r>
              <a:rPr kumimoji="1" lang="zh-CN" altLang="en-US" sz="3600" dirty="0" smtClean="0"/>
              <a:t> </a:t>
            </a:r>
            <a:r>
              <a:rPr kumimoji="1" lang="en-US" altLang="zh-CN" sz="3600" dirty="0" smtClean="0"/>
              <a:t>result</a:t>
            </a:r>
            <a:endParaRPr kumimoji="1" lang="zh-CN" altLang="en-US" sz="3600" dirty="0"/>
          </a:p>
        </p:txBody>
      </p:sp>
      <p:sp>
        <p:nvSpPr>
          <p:cNvPr id="3" name="内容占位符 2"/>
          <p:cNvSpPr>
            <a:spLocks noGrp="1"/>
          </p:cNvSpPr>
          <p:nvPr>
            <p:ph idx="1"/>
          </p:nvPr>
        </p:nvSpPr>
        <p:spPr>
          <a:xfrm>
            <a:off x="685800" y="2191200"/>
            <a:ext cx="7772400" cy="4969857"/>
          </a:xfrm>
        </p:spPr>
        <p:txBody>
          <a:bodyPr>
            <a:normAutofit lnSpcReduction="10000"/>
          </a:bodyPr>
          <a:lstStyle/>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r>
              <a:rPr kumimoji="1" lang="en-US" altLang="zh-CN" dirty="0" smtClean="0"/>
              <a:t>In</a:t>
            </a:r>
            <a:r>
              <a:rPr kumimoji="1" lang="zh-CN" altLang="en-US" dirty="0" smtClean="0"/>
              <a:t> </a:t>
            </a:r>
            <a:r>
              <a:rPr kumimoji="1" lang="en-US" altLang="zh-CN" dirty="0" smtClean="0"/>
              <a:t>58</a:t>
            </a:r>
            <a:r>
              <a:rPr kumimoji="1" lang="zh-CN" altLang="en-US" dirty="0" smtClean="0"/>
              <a:t> </a:t>
            </a:r>
            <a:r>
              <a:rPr kumimoji="1" lang="en-US" altLang="zh-CN" dirty="0" smtClean="0"/>
              <a:t>papers,</a:t>
            </a:r>
            <a:r>
              <a:rPr kumimoji="1" lang="zh-CN" altLang="en-US" dirty="0" smtClean="0"/>
              <a:t> </a:t>
            </a:r>
            <a:r>
              <a:rPr kumimoji="1" lang="en-US" altLang="zh-CN" dirty="0"/>
              <a:t>o</a:t>
            </a:r>
            <a:r>
              <a:rPr kumimoji="1" lang="en-US" altLang="zh-CN" dirty="0" smtClean="0"/>
              <a:t>nly</a:t>
            </a:r>
            <a:r>
              <a:rPr kumimoji="1" lang="zh-CN" altLang="en-US" dirty="0" smtClean="0"/>
              <a:t> </a:t>
            </a:r>
            <a:r>
              <a:rPr kumimoji="1" lang="en-US" altLang="zh-CN" b="1" dirty="0" smtClean="0"/>
              <a:t>three</a:t>
            </a:r>
            <a:r>
              <a:rPr kumimoji="1" lang="zh-CN" altLang="en-US" dirty="0" smtClean="0"/>
              <a:t> </a:t>
            </a:r>
            <a:r>
              <a:rPr kumimoji="1" lang="en-US" altLang="zh-CN" dirty="0" smtClean="0"/>
              <a:t>papers</a:t>
            </a:r>
            <a:r>
              <a:rPr kumimoji="1" lang="zh-CN" altLang="en-US" dirty="0" smtClean="0"/>
              <a:t> </a:t>
            </a:r>
            <a:r>
              <a:rPr kumimoji="1" lang="en-US" altLang="zh-CN" dirty="0" smtClean="0"/>
              <a:t>do</a:t>
            </a:r>
            <a:r>
              <a:rPr kumimoji="1" lang="zh-CN" altLang="en-US" dirty="0" smtClean="0"/>
              <a:t> </a:t>
            </a:r>
            <a:r>
              <a:rPr kumimoji="1" lang="en-US" altLang="zh-CN" dirty="0" smtClean="0"/>
              <a:t>not</a:t>
            </a:r>
            <a:r>
              <a:rPr kumimoji="1" lang="zh-CN" altLang="en-US" dirty="0" smtClean="0"/>
              <a:t> </a:t>
            </a:r>
            <a:r>
              <a:rPr kumimoji="1" lang="en-US" altLang="zh-CN" dirty="0" smtClean="0"/>
              <a:t>have</a:t>
            </a:r>
            <a:r>
              <a:rPr kumimoji="1" lang="zh-CN" altLang="en-US" dirty="0" smtClean="0"/>
              <a:t> </a:t>
            </a:r>
            <a:r>
              <a:rPr kumimoji="1" lang="en-US" altLang="zh-CN" dirty="0" smtClean="0"/>
              <a:t>data</a:t>
            </a:r>
            <a:r>
              <a:rPr kumimoji="1" lang="zh-CN" altLang="en-US" dirty="0" smtClean="0"/>
              <a:t> </a:t>
            </a:r>
            <a:r>
              <a:rPr kumimoji="1" lang="en-US" altLang="zh-CN" dirty="0" smtClean="0"/>
              <a:t>leakage</a:t>
            </a:r>
          </a:p>
          <a:p>
            <a:r>
              <a:rPr kumimoji="1" lang="en-US" altLang="zh-CN" dirty="0" smtClean="0"/>
              <a:t>11</a:t>
            </a:r>
            <a:r>
              <a:rPr kumimoji="1" lang="zh-CN" altLang="en-US" dirty="0" smtClean="0"/>
              <a:t> </a:t>
            </a:r>
            <a:r>
              <a:rPr kumimoji="1" lang="en-US" altLang="zh-CN" dirty="0" smtClean="0"/>
              <a:t>types</a:t>
            </a:r>
            <a:r>
              <a:rPr kumimoji="1" lang="zh-CN" altLang="en-US" dirty="0" smtClean="0"/>
              <a:t> </a:t>
            </a:r>
            <a:r>
              <a:rPr kumimoji="1" lang="en-US" altLang="zh-CN" dirty="0" smtClean="0"/>
              <a:t>of</a:t>
            </a:r>
            <a:r>
              <a:rPr kumimoji="1" lang="zh-CN" altLang="en-US" dirty="0" smtClean="0"/>
              <a:t> </a:t>
            </a:r>
            <a:r>
              <a:rPr kumimoji="1" lang="en-US" altLang="zh-CN" dirty="0" smtClean="0"/>
              <a:t>applications</a:t>
            </a:r>
            <a:endParaRPr kumimoji="1" lang="zh-CN" altLang="en-US" dirty="0"/>
          </a:p>
        </p:txBody>
      </p:sp>
      <p:sp>
        <p:nvSpPr>
          <p:cNvPr id="5" name="圆角矩形标注 4"/>
          <p:cNvSpPr/>
          <p:nvPr/>
        </p:nvSpPr>
        <p:spPr>
          <a:xfrm>
            <a:off x="3605842" y="244386"/>
            <a:ext cx="2242867" cy="1242204"/>
          </a:xfrm>
          <a:prstGeom prst="wedgeRoundRectCallout">
            <a:avLst>
              <a:gd name="adj1" fmla="val 21271"/>
              <a:gd name="adj2" fmla="val 7361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ysClr val="windowText" lastClr="000000"/>
                </a:solidFill>
              </a:rPr>
              <a:t>D</a:t>
            </a:r>
            <a:r>
              <a:rPr lang="en-US" altLang="zh-CN" dirty="0" smtClean="0">
                <a:solidFill>
                  <a:sysClr val="windowText" lastClr="000000"/>
                </a:solidFill>
              </a:rPr>
              <a:t>ataset </a:t>
            </a:r>
            <a:r>
              <a:rPr lang="en-US" altLang="zh-CN" dirty="0">
                <a:solidFill>
                  <a:sysClr val="windowText" lastClr="000000"/>
                </a:solidFill>
              </a:rPr>
              <a:t>is provided </a:t>
            </a:r>
            <a:r>
              <a:rPr lang="en-US" altLang="zh-CN" dirty="0" smtClean="0">
                <a:solidFill>
                  <a:sysClr val="windowText" lastClr="000000"/>
                </a:solidFill>
              </a:rPr>
              <a:t>,</a:t>
            </a:r>
            <a:r>
              <a:rPr lang="zh-CN" altLang="en-US" dirty="0" smtClean="0">
                <a:solidFill>
                  <a:sysClr val="windowText" lastClr="000000"/>
                </a:solidFill>
              </a:rPr>
              <a:t> </a:t>
            </a:r>
            <a:r>
              <a:rPr lang="en-US" altLang="zh-CN" dirty="0" smtClean="0">
                <a:solidFill>
                  <a:sysClr val="windowText" lastClr="000000"/>
                </a:solidFill>
              </a:rPr>
              <a:t>so</a:t>
            </a:r>
            <a:r>
              <a:rPr lang="zh-CN" altLang="en-US" dirty="0" smtClean="0">
                <a:solidFill>
                  <a:sysClr val="windowText" lastClr="000000"/>
                </a:solidFill>
              </a:rPr>
              <a:t> </a:t>
            </a:r>
            <a:r>
              <a:rPr lang="en-US" altLang="zh-CN" dirty="0" smtClean="0">
                <a:solidFill>
                  <a:sysClr val="windowText" lastClr="000000"/>
                </a:solidFill>
              </a:rPr>
              <a:t>it</a:t>
            </a:r>
            <a:r>
              <a:rPr lang="zh-CN" altLang="en-US" dirty="0" smtClean="0">
                <a:solidFill>
                  <a:sysClr val="windowText" lastClr="000000"/>
                </a:solidFill>
              </a:rPr>
              <a:t> </a:t>
            </a:r>
            <a:r>
              <a:rPr lang="en-US" altLang="zh-CN" dirty="0" smtClean="0">
                <a:solidFill>
                  <a:sysClr val="windowText" lastClr="000000"/>
                </a:solidFill>
              </a:rPr>
              <a:t>can</a:t>
            </a:r>
            <a:r>
              <a:rPr lang="zh-CN" altLang="en-US" dirty="0" smtClean="0">
                <a:solidFill>
                  <a:sysClr val="windowText" lastClr="000000"/>
                </a:solidFill>
              </a:rPr>
              <a:t> </a:t>
            </a:r>
            <a:r>
              <a:rPr lang="en-US" altLang="zh-CN" dirty="0" smtClean="0">
                <a:solidFill>
                  <a:sysClr val="windowText" lastClr="000000"/>
                </a:solidFill>
              </a:rPr>
              <a:t>be</a:t>
            </a:r>
            <a:r>
              <a:rPr lang="zh-CN" altLang="en-US" dirty="0" smtClean="0">
                <a:solidFill>
                  <a:sysClr val="windowText" lastClr="000000"/>
                </a:solidFill>
              </a:rPr>
              <a:t> </a:t>
            </a:r>
            <a:r>
              <a:rPr lang="en-US" altLang="zh-CN" dirty="0" smtClean="0">
                <a:solidFill>
                  <a:sysClr val="windowText" lastClr="000000"/>
                </a:solidFill>
              </a:rPr>
              <a:t>confirmed</a:t>
            </a:r>
            <a:endParaRPr lang="en-US" altLang="zh-CN" dirty="0">
              <a:solidFill>
                <a:sysClr val="windowText" lastClr="000000"/>
              </a:solidFill>
            </a:endParaRPr>
          </a:p>
        </p:txBody>
      </p:sp>
      <p:sp>
        <p:nvSpPr>
          <p:cNvPr id="6" name="圆角矩形标注 5"/>
          <p:cNvSpPr/>
          <p:nvPr/>
        </p:nvSpPr>
        <p:spPr>
          <a:xfrm>
            <a:off x="6490551" y="244386"/>
            <a:ext cx="2242867" cy="1242204"/>
          </a:xfrm>
          <a:prstGeom prst="wedgeRoundRectCallout">
            <a:avLst>
              <a:gd name="adj1" fmla="val -21036"/>
              <a:gd name="adj2" fmla="val 7361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ysClr val="windowText" lastClr="000000"/>
                </a:solidFill>
              </a:rPr>
              <a:t>Dataset </a:t>
            </a:r>
            <a:r>
              <a:rPr lang="en-US" altLang="zh-CN" dirty="0" smtClean="0">
                <a:solidFill>
                  <a:sysClr val="windowText" lastClr="000000"/>
                </a:solidFill>
              </a:rPr>
              <a:t>is</a:t>
            </a:r>
            <a:r>
              <a:rPr lang="zh-CN" altLang="en-US" dirty="0" smtClean="0">
                <a:solidFill>
                  <a:sysClr val="windowText" lastClr="000000"/>
                </a:solidFill>
              </a:rPr>
              <a:t> </a:t>
            </a:r>
            <a:r>
              <a:rPr lang="en-US" altLang="zh-CN" b="1" u="sng" dirty="0" smtClean="0">
                <a:solidFill>
                  <a:srgbClr val="C00000"/>
                </a:solidFill>
              </a:rPr>
              <a:t>NOT </a:t>
            </a:r>
            <a:r>
              <a:rPr lang="en-US" altLang="zh-CN" dirty="0" smtClean="0">
                <a:solidFill>
                  <a:sysClr val="windowText" lastClr="000000"/>
                </a:solidFill>
              </a:rPr>
              <a:t>provided,</a:t>
            </a:r>
            <a:r>
              <a:rPr lang="zh-CN" altLang="en-US" dirty="0" smtClean="0">
                <a:solidFill>
                  <a:sysClr val="windowText" lastClr="000000"/>
                </a:solidFill>
              </a:rPr>
              <a:t> </a:t>
            </a:r>
            <a:r>
              <a:rPr lang="en-US" altLang="zh-CN" dirty="0" smtClean="0">
                <a:solidFill>
                  <a:sysClr val="windowText" lastClr="000000"/>
                </a:solidFill>
              </a:rPr>
              <a:t>so</a:t>
            </a:r>
            <a:r>
              <a:rPr lang="zh-CN" altLang="en-US" dirty="0" smtClean="0">
                <a:solidFill>
                  <a:sysClr val="windowText" lastClr="000000"/>
                </a:solidFill>
              </a:rPr>
              <a:t> </a:t>
            </a:r>
            <a:r>
              <a:rPr lang="en-US" altLang="zh-CN" dirty="0" smtClean="0">
                <a:solidFill>
                  <a:sysClr val="windowText" lastClr="000000"/>
                </a:solidFill>
              </a:rPr>
              <a:t>it</a:t>
            </a:r>
            <a:r>
              <a:rPr lang="zh-CN" altLang="en-US" dirty="0" smtClean="0">
                <a:solidFill>
                  <a:sysClr val="windowText" lastClr="000000"/>
                </a:solidFill>
              </a:rPr>
              <a:t> </a:t>
            </a:r>
            <a:r>
              <a:rPr lang="en-US" altLang="zh-CN" dirty="0" smtClean="0">
                <a:solidFill>
                  <a:sysClr val="windowText" lastClr="000000"/>
                </a:solidFill>
              </a:rPr>
              <a:t>can</a:t>
            </a:r>
            <a:r>
              <a:rPr lang="zh-CN" altLang="en-US" dirty="0" smtClean="0">
                <a:solidFill>
                  <a:sysClr val="windowText" lastClr="000000"/>
                </a:solidFill>
              </a:rPr>
              <a:t> </a:t>
            </a:r>
            <a:r>
              <a:rPr lang="en-US" altLang="zh-CN" dirty="0" smtClean="0">
                <a:solidFill>
                  <a:sysClr val="windowText" lastClr="000000"/>
                </a:solidFill>
              </a:rPr>
              <a:t>not</a:t>
            </a:r>
            <a:r>
              <a:rPr lang="zh-CN" altLang="en-US" dirty="0" smtClean="0">
                <a:solidFill>
                  <a:sysClr val="windowText" lastClr="000000"/>
                </a:solidFill>
              </a:rPr>
              <a:t> </a:t>
            </a:r>
            <a:r>
              <a:rPr lang="en-US" altLang="zh-CN" dirty="0" smtClean="0">
                <a:solidFill>
                  <a:sysClr val="windowText" lastClr="000000"/>
                </a:solidFill>
              </a:rPr>
              <a:t>be</a:t>
            </a:r>
            <a:r>
              <a:rPr lang="zh-CN" altLang="en-US" dirty="0" smtClean="0">
                <a:solidFill>
                  <a:sysClr val="windowText" lastClr="000000"/>
                </a:solidFill>
              </a:rPr>
              <a:t> </a:t>
            </a:r>
            <a:r>
              <a:rPr lang="en-US" altLang="zh-CN" dirty="0" smtClean="0">
                <a:solidFill>
                  <a:sysClr val="windowText" lastClr="000000"/>
                </a:solidFill>
              </a:rPr>
              <a:t>confirmed,</a:t>
            </a:r>
            <a:r>
              <a:rPr lang="zh-CN" altLang="en-US" dirty="0" smtClean="0">
                <a:solidFill>
                  <a:sysClr val="windowText" lastClr="000000"/>
                </a:solidFill>
              </a:rPr>
              <a:t> </a:t>
            </a:r>
            <a:r>
              <a:rPr lang="en-US" altLang="zh-CN" dirty="0" smtClean="0">
                <a:solidFill>
                  <a:sysClr val="windowText" lastClr="000000"/>
                </a:solidFill>
              </a:rPr>
              <a:t>but</a:t>
            </a:r>
            <a:r>
              <a:rPr lang="zh-CN" altLang="en-US" dirty="0" smtClean="0">
                <a:solidFill>
                  <a:sysClr val="windowText" lastClr="000000"/>
                </a:solidFill>
              </a:rPr>
              <a:t> </a:t>
            </a:r>
            <a:r>
              <a:rPr lang="en-US" altLang="zh-CN" dirty="0" smtClean="0">
                <a:solidFill>
                  <a:sysClr val="windowText" lastClr="000000"/>
                </a:solidFill>
              </a:rPr>
              <a:t>suspected </a:t>
            </a:r>
            <a:endParaRPr lang="en-US" altLang="zh-CN" dirty="0">
              <a:solidFill>
                <a:sysClr val="windowText" lastClr="000000"/>
              </a:solidFill>
            </a:endParaRPr>
          </a:p>
        </p:txBody>
      </p:sp>
      <p:sp>
        <p:nvSpPr>
          <p:cNvPr id="7" name="幻灯片编号占位符 6"/>
          <p:cNvSpPr>
            <a:spLocks noGrp="1"/>
          </p:cNvSpPr>
          <p:nvPr>
            <p:ph type="sldNum" sz="quarter" idx="12"/>
          </p:nvPr>
        </p:nvSpPr>
        <p:spPr/>
        <p:txBody>
          <a:bodyPr/>
          <a:lstStyle/>
          <a:p>
            <a:fld id="{4FAB73BC-B049-4115-A692-8D63A059BFB8}" type="slidenum">
              <a:rPr lang="en-US" smtClean="0"/>
              <a:t>11</a:t>
            </a:fld>
            <a:endParaRPr lang="en-US"/>
          </a:p>
        </p:txBody>
      </p:sp>
      <p:graphicFrame>
        <p:nvGraphicFramePr>
          <p:cNvPr id="8" name="Table 373"/>
          <p:cNvGraphicFramePr/>
          <p:nvPr>
            <p:extLst>
              <p:ext uri="{D42A27DB-BD31-4B8C-83A1-F6EECF244321}">
                <p14:modId xmlns:p14="http://schemas.microsoft.com/office/powerpoint/2010/main" val="514689349"/>
              </p:ext>
            </p:extLst>
          </p:nvPr>
        </p:nvGraphicFramePr>
        <p:xfrm>
          <a:off x="116702" y="1806889"/>
          <a:ext cx="8865365" cy="4284757"/>
        </p:xfrm>
        <a:graphic>
          <a:graphicData uri="http://schemas.openxmlformats.org/drawingml/2006/table">
            <a:tbl>
              <a:tblPr firstRow="1" bandRow="1"/>
              <a:tblGrid>
                <a:gridCol w="2970380">
                  <a:extLst>
                    <a:ext uri="{9D8B030D-6E8A-4147-A177-3AD203B41FA5}">
                      <a16:colId xmlns:a16="http://schemas.microsoft.com/office/drawing/2014/main" xmlns="" val="20000"/>
                    </a:ext>
                  </a:extLst>
                </a:gridCol>
                <a:gridCol w="2883217">
                  <a:extLst>
                    <a:ext uri="{9D8B030D-6E8A-4147-A177-3AD203B41FA5}">
                      <a16:colId xmlns:a16="http://schemas.microsoft.com/office/drawing/2014/main" xmlns="" val="20001"/>
                    </a:ext>
                  </a:extLst>
                </a:gridCol>
                <a:gridCol w="3011768">
                  <a:extLst>
                    <a:ext uri="{9D8B030D-6E8A-4147-A177-3AD203B41FA5}">
                      <a16:colId xmlns:a16="http://schemas.microsoft.com/office/drawing/2014/main" xmlns="" val="20002"/>
                    </a:ext>
                  </a:extLst>
                </a:gridCol>
              </a:tblGrid>
              <a:tr h="413797">
                <a:tc>
                  <a:txBody>
                    <a:bodyPr/>
                    <a:lstStyle/>
                    <a:p>
                      <a:pPr algn="ctr">
                        <a:defRPr sz="1800">
                          <a:sym typeface="Tw Cen MT"/>
                        </a:defRPr>
                      </a:pPr>
                      <a:r>
                        <a:rPr lang="en-US" altLang="zh-CN" sz="1800" b="1" dirty="0" smtClean="0">
                          <a:latin typeface="+mn-lt"/>
                          <a:ea typeface="+mn-ea"/>
                          <a:cs typeface="+mn-cs"/>
                          <a:sym typeface="Helvetica"/>
                        </a:rPr>
                        <a:t>Application</a:t>
                      </a:r>
                      <a:endParaRPr sz="1800" b="1" dirty="0">
                        <a:latin typeface="+mn-lt"/>
                        <a:ea typeface="+mn-ea"/>
                        <a:cs typeface="+mn-cs"/>
                        <a:sym typeface="Helvetica"/>
                      </a:endParaRPr>
                    </a:p>
                  </a:txBody>
                  <a:tcPr marL="34290" marR="34290" marT="34290" marB="34290" horzOverflow="overflow"/>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sz="1800">
                          <a:sym typeface="Tw Cen MT"/>
                        </a:defRPr>
                      </a:pPr>
                      <a:r>
                        <a:rPr lang="en-US" altLang="zh-CN" sz="1800" b="0" dirty="0" smtClean="0">
                          <a:latin typeface="+mn-lt"/>
                          <a:ea typeface="+mn-ea"/>
                          <a:cs typeface="+mn-cs"/>
                          <a:sym typeface="Helvetica"/>
                        </a:rPr>
                        <a:t>Definitely</a:t>
                      </a:r>
                      <a:r>
                        <a:rPr lang="zh-CN" altLang="en-US" sz="1800" b="0" dirty="0" smtClean="0">
                          <a:latin typeface="+mn-lt"/>
                          <a:ea typeface="+mn-ea"/>
                          <a:cs typeface="+mn-cs"/>
                          <a:sym typeface="Helvetica"/>
                        </a:rPr>
                        <a:t> </a:t>
                      </a:r>
                      <a:r>
                        <a:rPr lang="en-US" altLang="zh-CN" sz="1800" b="0" dirty="0" smtClean="0">
                          <a:latin typeface="+mn-lt"/>
                          <a:ea typeface="+mn-ea"/>
                          <a:cs typeface="+mn-cs"/>
                          <a:sym typeface="Helvetica"/>
                        </a:rPr>
                        <a:t>problematic</a:t>
                      </a:r>
                      <a:r>
                        <a:rPr lang="zh-CN" altLang="en-US" sz="1800" b="0" dirty="0" smtClean="0">
                          <a:latin typeface="+mn-lt"/>
                          <a:ea typeface="+mn-ea"/>
                          <a:cs typeface="+mn-cs"/>
                          <a:sym typeface="Helvetica"/>
                        </a:rPr>
                        <a:t> </a:t>
                      </a:r>
                      <a:r>
                        <a:rPr lang="en-US" altLang="zh-CN" sz="1800" b="0" dirty="0" smtClean="0">
                          <a:latin typeface="+mn-lt"/>
                          <a:ea typeface="+mn-ea"/>
                          <a:cs typeface="+mn-cs"/>
                          <a:sym typeface="Helvetica"/>
                        </a:rPr>
                        <a:t># </a:t>
                      </a:r>
                    </a:p>
                  </a:txBody>
                  <a:tcPr marL="34290" marR="34290" marT="34290" marB="34290" horzOverflow="overflow"/>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sz="1800">
                          <a:sym typeface="Tw Cen MT"/>
                        </a:defRPr>
                      </a:pPr>
                      <a:r>
                        <a:rPr lang="en-US" altLang="zh-CN" sz="1800" kern="1200" dirty="0" smtClean="0">
                          <a:solidFill>
                            <a:schemeClr val="tx1"/>
                          </a:solidFill>
                          <a:effectLst/>
                          <a:latin typeface="+mn-lt"/>
                          <a:ea typeface="+mn-ea"/>
                          <a:cs typeface="+mn-cs"/>
                          <a:sym typeface="Tw Cen MT"/>
                        </a:rPr>
                        <a:t>Potentially</a:t>
                      </a:r>
                      <a:r>
                        <a:rPr lang="zh-CN" altLang="en-US" sz="1800" kern="1200" dirty="0" smtClean="0">
                          <a:solidFill>
                            <a:schemeClr val="tx1"/>
                          </a:solidFill>
                          <a:effectLst/>
                          <a:latin typeface="+mn-lt"/>
                          <a:ea typeface="+mn-ea"/>
                          <a:cs typeface="+mn-cs"/>
                          <a:sym typeface="Tw Cen MT"/>
                        </a:rPr>
                        <a:t> </a:t>
                      </a:r>
                      <a:r>
                        <a:rPr lang="en-US" altLang="zh-CN" sz="1800" kern="1200" dirty="0" smtClean="0">
                          <a:solidFill>
                            <a:schemeClr val="tx1"/>
                          </a:solidFill>
                          <a:effectLst/>
                          <a:latin typeface="+mn-lt"/>
                          <a:ea typeface="+mn-ea"/>
                          <a:cs typeface="+mn-cs"/>
                          <a:sym typeface="Tw Cen MT"/>
                        </a:rPr>
                        <a:t>problematic </a:t>
                      </a:r>
                      <a:r>
                        <a:rPr lang="en-US" altLang="zh-CN" sz="1800" b="0" dirty="0" smtClean="0">
                          <a:latin typeface="+mn-lt"/>
                          <a:ea typeface="+mn-ea"/>
                          <a:cs typeface="+mn-cs"/>
                          <a:sym typeface="Helvetica"/>
                        </a:rPr>
                        <a:t>#</a:t>
                      </a:r>
                      <a:endParaRPr lang="zh-CN" altLang="en-US" sz="1800" b="0" dirty="0">
                        <a:latin typeface="+mn-lt"/>
                        <a:ea typeface="+mn-ea"/>
                        <a:cs typeface="+mn-cs"/>
                        <a:sym typeface="Helvetica"/>
                      </a:endParaRPr>
                    </a:p>
                  </a:txBody>
                  <a:tcPr marL="34290" marR="34290" marT="34290" marB="34290" horzOverflow="overflow"/>
                </a:tc>
                <a:extLst>
                  <a:ext uri="{0D108BD9-81ED-4DB2-BD59-A6C34878D82A}">
                    <a16:rowId xmlns:a16="http://schemas.microsoft.com/office/drawing/2014/main" xmlns="" val="10000"/>
                  </a:ext>
                </a:extLst>
              </a:tr>
              <a:tr h="285750">
                <a:tc>
                  <a:txBody>
                    <a:bodyPr/>
                    <a:lstStyle/>
                    <a:p>
                      <a:pPr>
                        <a:defRPr sz="1800">
                          <a:sym typeface="Tw Cen MT"/>
                        </a:defRPr>
                      </a:pPr>
                      <a:r>
                        <a:rPr sz="1800" dirty="0" smtClean="0">
                          <a:solidFill>
                            <a:srgbClr val="0070C0"/>
                          </a:solidFill>
                          <a:latin typeface="+mn-lt"/>
                          <a:ea typeface="+mn-ea"/>
                          <a:cs typeface="+mn-cs"/>
                          <a:sym typeface="Helvetica"/>
                        </a:rPr>
                        <a:t>Issue </a:t>
                      </a:r>
                      <a:r>
                        <a:rPr sz="1800" dirty="0">
                          <a:solidFill>
                            <a:srgbClr val="0070C0"/>
                          </a:solidFill>
                          <a:latin typeface="+mn-lt"/>
                          <a:ea typeface="+mn-ea"/>
                          <a:cs typeface="+mn-cs"/>
                          <a:sym typeface="Helvetica"/>
                        </a:rPr>
                        <a:t>localization</a:t>
                      </a:r>
                    </a:p>
                  </a:txBody>
                  <a:tcPr marL="34290" marR="34290" marT="34290" marB="34290" horzOverflow="overflow"/>
                </a:tc>
                <a:tc>
                  <a:txBody>
                    <a:bodyPr/>
                    <a:lstStyle/>
                    <a:p>
                      <a:pPr algn="ctr">
                        <a:defRPr sz="1800"/>
                      </a:pPr>
                      <a:r>
                        <a:rPr lang="en-US" altLang="zh-CN" sz="1800" dirty="0" smtClean="0">
                          <a:sym typeface="Tw Cen MT"/>
                        </a:rPr>
                        <a:t>8</a:t>
                      </a:r>
                      <a:endParaRPr sz="1800" dirty="0">
                        <a:sym typeface="Tw Cen MT"/>
                      </a:endParaRPr>
                    </a:p>
                  </a:txBody>
                  <a:tcPr marL="34290" marR="34290" marT="34290" marB="34290" horzOverflow="overflow"/>
                </a:tc>
                <a:tc>
                  <a:txBody>
                    <a:bodyPr/>
                    <a:lstStyle/>
                    <a:p>
                      <a:pPr algn="ctr">
                        <a:defRPr sz="1800"/>
                      </a:pPr>
                      <a:r>
                        <a:rPr sz="1800" dirty="0">
                          <a:sym typeface="Tw Cen MT"/>
                        </a:rPr>
                        <a:t>4</a:t>
                      </a:r>
                    </a:p>
                  </a:txBody>
                  <a:tcPr marL="34290" marR="34290" marT="34290" marB="34290" horzOverflow="overflow"/>
                </a:tc>
                <a:extLst>
                  <a:ext uri="{0D108BD9-81ED-4DB2-BD59-A6C34878D82A}">
                    <a16:rowId xmlns:a16="http://schemas.microsoft.com/office/drawing/2014/main" xmlns="" val="10001"/>
                  </a:ext>
                </a:extLst>
              </a:tr>
              <a:tr h="285750">
                <a:tc>
                  <a:txBody>
                    <a:bodyPr/>
                    <a:lstStyle/>
                    <a:p>
                      <a:pPr>
                        <a:defRPr sz="1800">
                          <a:sym typeface="Tw Cen MT"/>
                        </a:defRPr>
                      </a:pPr>
                      <a:r>
                        <a:rPr sz="1800" dirty="0" smtClean="0">
                          <a:solidFill>
                            <a:srgbClr val="0070C0"/>
                          </a:solidFill>
                          <a:latin typeface="+mn-lt"/>
                          <a:ea typeface="+mn-ea"/>
                          <a:cs typeface="+mn-cs"/>
                          <a:sym typeface="Helvetica"/>
                        </a:rPr>
                        <a:t>Duplicate </a:t>
                      </a:r>
                      <a:r>
                        <a:rPr sz="1800" dirty="0">
                          <a:solidFill>
                            <a:srgbClr val="0070C0"/>
                          </a:solidFill>
                          <a:latin typeface="+mn-lt"/>
                          <a:ea typeface="+mn-ea"/>
                          <a:cs typeface="+mn-cs"/>
                          <a:sym typeface="Helvetica"/>
                        </a:rPr>
                        <a:t>report </a:t>
                      </a:r>
                      <a:r>
                        <a:rPr sz="1800" dirty="0" smtClean="0">
                          <a:solidFill>
                            <a:srgbClr val="0070C0"/>
                          </a:solidFill>
                          <a:latin typeface="+mn-lt"/>
                          <a:ea typeface="+mn-ea"/>
                          <a:cs typeface="+mn-cs"/>
                          <a:sym typeface="Helvetica"/>
                        </a:rPr>
                        <a:t>detection</a:t>
                      </a:r>
                      <a:endParaRPr sz="1800" dirty="0">
                        <a:solidFill>
                          <a:srgbClr val="0070C0"/>
                        </a:solidFill>
                        <a:latin typeface="+mn-lt"/>
                        <a:ea typeface="+mn-ea"/>
                        <a:cs typeface="+mn-cs"/>
                        <a:sym typeface="Helvetica"/>
                      </a:endParaRPr>
                    </a:p>
                  </a:txBody>
                  <a:tcPr marL="34290" marR="34290" marT="34290" marB="34290" horzOverflow="overflow"/>
                </a:tc>
                <a:tc>
                  <a:txBody>
                    <a:bodyPr/>
                    <a:lstStyle/>
                    <a:p>
                      <a:pPr algn="ctr">
                        <a:defRPr sz="1800"/>
                      </a:pPr>
                      <a:r>
                        <a:rPr sz="1800" dirty="0">
                          <a:sym typeface="Tw Cen MT"/>
                        </a:rPr>
                        <a:t>2</a:t>
                      </a:r>
                    </a:p>
                  </a:txBody>
                  <a:tcPr marL="34290" marR="34290" marT="34290" marB="34290" horzOverflow="overflow"/>
                </a:tc>
                <a:tc>
                  <a:txBody>
                    <a:bodyPr/>
                    <a:lstStyle/>
                    <a:p>
                      <a:pPr algn="ctr">
                        <a:defRPr sz="1800"/>
                      </a:pPr>
                      <a:r>
                        <a:rPr sz="1800" dirty="0" smtClean="0">
                          <a:sym typeface="Tw Cen MT"/>
                        </a:rPr>
                        <a:t>1</a:t>
                      </a:r>
                      <a:r>
                        <a:rPr lang="en-US" altLang="zh-CN" sz="1800" dirty="0" smtClean="0">
                          <a:sym typeface="Tw Cen MT"/>
                        </a:rPr>
                        <a:t>4</a:t>
                      </a:r>
                      <a:endParaRPr sz="1800" dirty="0">
                        <a:sym typeface="Tw Cen MT"/>
                      </a:endParaRPr>
                    </a:p>
                  </a:txBody>
                  <a:tcPr marL="34290" marR="34290" marT="34290" marB="34290" horzOverflow="overflow"/>
                </a:tc>
                <a:extLst>
                  <a:ext uri="{0D108BD9-81ED-4DB2-BD59-A6C34878D82A}">
                    <a16:rowId xmlns:a16="http://schemas.microsoft.com/office/drawing/2014/main" xmlns="" val="10002"/>
                  </a:ext>
                </a:extLst>
              </a:tr>
              <a:tr h="285750">
                <a:tc>
                  <a:txBody>
                    <a:bodyPr/>
                    <a:lstStyle/>
                    <a:p>
                      <a:pPr>
                        <a:defRPr sz="1800">
                          <a:sym typeface="Tw Cen MT"/>
                        </a:defRPr>
                      </a:pPr>
                      <a:r>
                        <a:rPr lang="en-US" altLang="zh-CN" sz="1800" dirty="0" smtClean="0">
                          <a:solidFill>
                            <a:srgbClr val="0070C0"/>
                          </a:solidFill>
                          <a:latin typeface="+mn-lt"/>
                          <a:ea typeface="+mn-ea"/>
                          <a:cs typeface="+mn-cs"/>
                          <a:sym typeface="Helvetica"/>
                        </a:rPr>
                        <a:t>Issue</a:t>
                      </a:r>
                      <a:r>
                        <a:rPr lang="zh-CN" altLang="en-US" sz="1800" dirty="0" smtClean="0">
                          <a:solidFill>
                            <a:srgbClr val="0070C0"/>
                          </a:solidFill>
                          <a:latin typeface="+mn-lt"/>
                          <a:ea typeface="+mn-ea"/>
                          <a:cs typeface="+mn-cs"/>
                          <a:sym typeface="Helvetica"/>
                        </a:rPr>
                        <a:t> </a:t>
                      </a:r>
                      <a:r>
                        <a:rPr sz="1800" dirty="0" smtClean="0">
                          <a:solidFill>
                            <a:srgbClr val="0070C0"/>
                          </a:solidFill>
                          <a:latin typeface="+mn-lt"/>
                          <a:ea typeface="+mn-ea"/>
                          <a:cs typeface="+mn-cs"/>
                          <a:sym typeface="Helvetica"/>
                        </a:rPr>
                        <a:t>assignment</a:t>
                      </a:r>
                      <a:endParaRPr sz="1800" dirty="0">
                        <a:solidFill>
                          <a:srgbClr val="0070C0"/>
                        </a:solidFill>
                        <a:latin typeface="+mn-lt"/>
                        <a:ea typeface="+mn-ea"/>
                        <a:cs typeface="+mn-cs"/>
                        <a:sym typeface="Helvetica"/>
                      </a:endParaRPr>
                    </a:p>
                  </a:txBody>
                  <a:tcPr marL="34290" marR="34290" marT="34290" marB="34290" horzOverflow="overflow"/>
                </a:tc>
                <a:tc>
                  <a:txBody>
                    <a:bodyPr/>
                    <a:lstStyle/>
                    <a:p>
                      <a:pPr algn="ctr">
                        <a:defRPr sz="1800"/>
                      </a:pPr>
                      <a:r>
                        <a:rPr sz="1800" dirty="0">
                          <a:sym typeface="Tw Cen MT"/>
                        </a:rPr>
                        <a:t>1</a:t>
                      </a:r>
                    </a:p>
                  </a:txBody>
                  <a:tcPr marL="34290" marR="34290" marT="34290" marB="34290" horzOverflow="overflow"/>
                </a:tc>
                <a:tc>
                  <a:txBody>
                    <a:bodyPr/>
                    <a:lstStyle/>
                    <a:p>
                      <a:pPr algn="ctr">
                        <a:defRPr sz="1800"/>
                      </a:pPr>
                      <a:r>
                        <a:rPr sz="1800" dirty="0" smtClean="0">
                          <a:sym typeface="Tw Cen MT"/>
                        </a:rPr>
                        <a:t>1</a:t>
                      </a:r>
                      <a:r>
                        <a:rPr lang="en-US" altLang="zh-CN" sz="1800" dirty="0" smtClean="0">
                          <a:sym typeface="Tw Cen MT"/>
                        </a:rPr>
                        <a:t>3</a:t>
                      </a:r>
                      <a:endParaRPr sz="1800" dirty="0">
                        <a:sym typeface="Tw Cen MT"/>
                      </a:endParaRPr>
                    </a:p>
                  </a:txBody>
                  <a:tcPr marL="34290" marR="34290" marT="34290" marB="34290" horzOverflow="overflow"/>
                </a:tc>
                <a:extLst>
                  <a:ext uri="{0D108BD9-81ED-4DB2-BD59-A6C34878D82A}">
                    <a16:rowId xmlns:a16="http://schemas.microsoft.com/office/drawing/2014/main" xmlns="" val="10003"/>
                  </a:ext>
                </a:extLst>
              </a:tr>
              <a:tr h="285750">
                <a:tc>
                  <a:txBody>
                    <a:bodyPr/>
                    <a:lstStyle/>
                    <a:p>
                      <a:pPr>
                        <a:defRPr sz="1800">
                          <a:sym typeface="Tw Cen MT"/>
                        </a:defRPr>
                      </a:pPr>
                      <a:r>
                        <a:rPr sz="1800" dirty="0">
                          <a:solidFill>
                            <a:srgbClr val="0070C0"/>
                          </a:solidFill>
                          <a:latin typeface="+mn-lt"/>
                          <a:ea typeface="+mn-ea"/>
                          <a:cs typeface="+mn-cs"/>
                          <a:sym typeface="Helvetica"/>
                        </a:rPr>
                        <a:t>Fix-time prediction</a:t>
                      </a:r>
                    </a:p>
                  </a:txBody>
                  <a:tcPr marL="34290" marR="34290" marT="34290" marB="34290" horzOverflow="overflow"/>
                </a:tc>
                <a:tc>
                  <a:txBody>
                    <a:bodyPr/>
                    <a:lstStyle/>
                    <a:p>
                      <a:pPr algn="ctr">
                        <a:defRPr sz="1800"/>
                      </a:pPr>
                      <a:r>
                        <a:rPr sz="1800" dirty="0">
                          <a:sym typeface="Tw Cen MT"/>
                        </a:rPr>
                        <a:t>0</a:t>
                      </a:r>
                    </a:p>
                  </a:txBody>
                  <a:tcPr marL="34290" marR="34290" marT="34290" marB="34290" horzOverflow="overflow"/>
                </a:tc>
                <a:tc>
                  <a:txBody>
                    <a:bodyPr/>
                    <a:lstStyle/>
                    <a:p>
                      <a:pPr algn="ctr">
                        <a:defRPr sz="1800"/>
                      </a:pPr>
                      <a:r>
                        <a:rPr lang="en-US" altLang="zh-CN" sz="1800" dirty="0" smtClean="0">
                          <a:sym typeface="Tw Cen MT"/>
                        </a:rPr>
                        <a:t>4</a:t>
                      </a:r>
                      <a:endParaRPr sz="1800" dirty="0">
                        <a:sym typeface="Tw Cen MT"/>
                      </a:endParaRPr>
                    </a:p>
                  </a:txBody>
                  <a:tcPr marL="34290" marR="34290" marT="34290" marB="34290" horzOverflow="overflow"/>
                </a:tc>
                <a:extLst>
                  <a:ext uri="{0D108BD9-81ED-4DB2-BD59-A6C34878D82A}">
                    <a16:rowId xmlns:a16="http://schemas.microsoft.com/office/drawing/2014/main" xmlns="" val="10004"/>
                  </a:ext>
                </a:extLst>
              </a:tr>
              <a:tr h="285750">
                <a:tc>
                  <a:txBody>
                    <a:bodyPr/>
                    <a:lstStyle/>
                    <a:p>
                      <a:pPr>
                        <a:defRPr sz="1800">
                          <a:sym typeface="Tw Cen MT"/>
                        </a:defRPr>
                      </a:pPr>
                      <a:r>
                        <a:rPr sz="1600" dirty="0">
                          <a:latin typeface="+mn-lt"/>
                          <a:ea typeface="+mn-ea"/>
                          <a:cs typeface="+mn-cs"/>
                          <a:sym typeface="Helvetica"/>
                        </a:rPr>
                        <a:t>Priority prediction</a:t>
                      </a:r>
                    </a:p>
                  </a:txBody>
                  <a:tcPr marL="34290" marR="34290" marT="34290" marB="34290" horzOverflow="overflow"/>
                </a:tc>
                <a:tc>
                  <a:txBody>
                    <a:bodyPr/>
                    <a:lstStyle/>
                    <a:p>
                      <a:pPr algn="ctr">
                        <a:defRPr sz="1800"/>
                      </a:pPr>
                      <a:r>
                        <a:rPr sz="1600" dirty="0">
                          <a:sym typeface="Tw Cen MT"/>
                        </a:rPr>
                        <a:t>0</a:t>
                      </a:r>
                    </a:p>
                  </a:txBody>
                  <a:tcPr marL="34290" marR="34290" marT="34290" marB="34290" horzOverflow="overflow"/>
                </a:tc>
                <a:tc>
                  <a:txBody>
                    <a:bodyPr/>
                    <a:lstStyle/>
                    <a:p>
                      <a:pPr algn="ctr">
                        <a:defRPr sz="1800"/>
                      </a:pPr>
                      <a:r>
                        <a:rPr sz="1600" dirty="0">
                          <a:sym typeface="Tw Cen MT"/>
                        </a:rPr>
                        <a:t>2</a:t>
                      </a:r>
                    </a:p>
                  </a:txBody>
                  <a:tcPr marL="34290" marR="34290" marT="34290" marB="34290" horzOverflow="overflow"/>
                </a:tc>
                <a:extLst>
                  <a:ext uri="{0D108BD9-81ED-4DB2-BD59-A6C34878D82A}">
                    <a16:rowId xmlns:a16="http://schemas.microsoft.com/office/drawing/2014/main" xmlns="" val="10005"/>
                  </a:ext>
                </a:extLst>
              </a:tr>
              <a:tr h="285750">
                <a:tc>
                  <a:txBody>
                    <a:bodyPr/>
                    <a:lstStyle/>
                    <a:p>
                      <a:pPr>
                        <a:defRPr sz="1800">
                          <a:sym typeface="Tw Cen MT"/>
                        </a:defRPr>
                      </a:pPr>
                      <a:r>
                        <a:rPr sz="1600" dirty="0">
                          <a:latin typeface="+mn-lt"/>
                          <a:ea typeface="+mn-ea"/>
                          <a:cs typeface="+mn-cs"/>
                          <a:sym typeface="Helvetica"/>
                        </a:rPr>
                        <a:t>Severity prediction</a:t>
                      </a:r>
                    </a:p>
                  </a:txBody>
                  <a:tcPr marL="34290" marR="34290" marT="34290" marB="34290" horzOverflow="overflow"/>
                </a:tc>
                <a:tc>
                  <a:txBody>
                    <a:bodyPr/>
                    <a:lstStyle/>
                    <a:p>
                      <a:pPr algn="ctr">
                        <a:defRPr sz="1800"/>
                      </a:pPr>
                      <a:r>
                        <a:rPr sz="1600">
                          <a:sym typeface="Tw Cen MT"/>
                        </a:rPr>
                        <a:t>0</a:t>
                      </a:r>
                    </a:p>
                  </a:txBody>
                  <a:tcPr marL="34290" marR="34290" marT="34290" marB="34290" horzOverflow="overflow"/>
                </a:tc>
                <a:tc>
                  <a:txBody>
                    <a:bodyPr/>
                    <a:lstStyle/>
                    <a:p>
                      <a:pPr algn="ctr">
                        <a:defRPr sz="1800"/>
                      </a:pPr>
                      <a:r>
                        <a:rPr sz="1600" dirty="0">
                          <a:sym typeface="Tw Cen MT"/>
                        </a:rPr>
                        <a:t>2</a:t>
                      </a:r>
                    </a:p>
                  </a:txBody>
                  <a:tcPr marL="34290" marR="34290" marT="34290" marB="34290" horzOverflow="overflow"/>
                </a:tc>
                <a:extLst>
                  <a:ext uri="{0D108BD9-81ED-4DB2-BD59-A6C34878D82A}">
                    <a16:rowId xmlns:a16="http://schemas.microsoft.com/office/drawing/2014/main" xmlns="" val="10006"/>
                  </a:ext>
                </a:extLst>
              </a:tr>
              <a:tr h="285750">
                <a:tc>
                  <a:txBody>
                    <a:bodyPr/>
                    <a:lstStyle/>
                    <a:p>
                      <a:pPr>
                        <a:defRPr sz="1800">
                          <a:sym typeface="Tw Cen MT"/>
                        </a:defRPr>
                      </a:pPr>
                      <a:r>
                        <a:rPr sz="1600" dirty="0" smtClean="0"/>
                        <a:t>API</a:t>
                      </a:r>
                      <a:r>
                        <a:rPr lang="zh-CN" altLang="en-US" sz="1600" dirty="0" smtClean="0">
                          <a:latin typeface="+mn-lt"/>
                          <a:ea typeface="+mn-ea"/>
                          <a:cs typeface="+mn-cs"/>
                          <a:sym typeface="Helvetica"/>
                        </a:rPr>
                        <a:t> </a:t>
                      </a:r>
                      <a:r>
                        <a:rPr lang="en-US" altLang="zh-CN" sz="1600" dirty="0" smtClean="0">
                          <a:latin typeface="+mn-lt"/>
                          <a:ea typeface="+mn-ea"/>
                          <a:cs typeface="+mn-cs"/>
                          <a:sym typeface="Helvetica"/>
                        </a:rPr>
                        <a:t>Recommendation</a:t>
                      </a:r>
                      <a:endParaRPr sz="1600" dirty="0">
                        <a:latin typeface="+mn-lt"/>
                        <a:ea typeface="+mn-ea"/>
                        <a:cs typeface="+mn-cs"/>
                        <a:sym typeface="Helvetica"/>
                      </a:endParaRPr>
                    </a:p>
                  </a:txBody>
                  <a:tcPr marL="34290" marR="34290" marT="34290" marB="34290" horzOverflow="overflow"/>
                </a:tc>
                <a:tc>
                  <a:txBody>
                    <a:bodyPr/>
                    <a:lstStyle/>
                    <a:p>
                      <a:pPr algn="ctr">
                        <a:defRPr sz="1800"/>
                      </a:pPr>
                      <a:r>
                        <a:rPr sz="1600">
                          <a:sym typeface="Tw Cen MT"/>
                        </a:rPr>
                        <a:t>0</a:t>
                      </a:r>
                    </a:p>
                  </a:txBody>
                  <a:tcPr marL="34290" marR="34290" marT="34290" marB="34290" horzOverflow="overflow"/>
                </a:tc>
                <a:tc>
                  <a:txBody>
                    <a:bodyPr/>
                    <a:lstStyle/>
                    <a:p>
                      <a:pPr algn="ctr">
                        <a:defRPr sz="1800"/>
                      </a:pPr>
                      <a:r>
                        <a:rPr lang="en-US" altLang="zh-CN" sz="1600" dirty="0" smtClean="0">
                          <a:sym typeface="Tw Cen MT"/>
                        </a:rPr>
                        <a:t>1</a:t>
                      </a:r>
                      <a:endParaRPr sz="1600" dirty="0">
                        <a:sym typeface="Tw Cen MT"/>
                      </a:endParaRPr>
                    </a:p>
                  </a:txBody>
                  <a:tcPr marL="34290" marR="34290" marT="34290" marB="34290" horzOverflow="overflow"/>
                </a:tc>
                <a:extLst>
                  <a:ext uri="{0D108BD9-81ED-4DB2-BD59-A6C34878D82A}">
                    <a16:rowId xmlns:a16="http://schemas.microsoft.com/office/drawing/2014/main" xmlns="" val="10007"/>
                  </a:ext>
                </a:extLst>
              </a:tr>
              <a:tr h="285750">
                <a:tc>
                  <a:txBody>
                    <a:bodyPr/>
                    <a:lstStyle/>
                    <a:p>
                      <a:pPr marL="0" marR="0" indent="0" algn="l" defTabSz="914400" rtl="0" eaLnBrk="1" fontAlgn="auto" latinLnBrk="0" hangingPunct="1">
                        <a:lnSpc>
                          <a:spcPct val="100000"/>
                        </a:lnSpc>
                        <a:spcBef>
                          <a:spcPts val="0"/>
                        </a:spcBef>
                        <a:spcAft>
                          <a:spcPts val="0"/>
                        </a:spcAft>
                        <a:buClrTx/>
                        <a:buSzTx/>
                        <a:buFontTx/>
                        <a:buNone/>
                        <a:tabLst/>
                        <a:defRPr sz="1800">
                          <a:sym typeface="Tw Cen MT"/>
                        </a:defRPr>
                      </a:pPr>
                      <a:r>
                        <a:rPr lang="en-US" altLang="zh-CN" sz="1600" kern="1200" dirty="0" smtClean="0">
                          <a:solidFill>
                            <a:schemeClr val="tx1"/>
                          </a:solidFill>
                          <a:effectLst/>
                          <a:latin typeface="+mn-lt"/>
                          <a:ea typeface="+mn-ea"/>
                          <a:cs typeface="+mn-cs"/>
                          <a:sym typeface="Tw Cen MT"/>
                        </a:rPr>
                        <a:t>Classes Recommendation </a:t>
                      </a:r>
                      <a:endParaRPr lang="en-US" altLang="zh-CN" sz="1600" dirty="0" smtClean="0"/>
                    </a:p>
                  </a:txBody>
                  <a:tcPr marL="34290" marR="34290" marT="34290" marB="34290" horzOverflow="overflow"/>
                </a:tc>
                <a:tc>
                  <a:txBody>
                    <a:bodyPr/>
                    <a:lstStyle/>
                    <a:p>
                      <a:pPr algn="ctr">
                        <a:defRPr sz="1800"/>
                      </a:pPr>
                      <a:r>
                        <a:rPr lang="en-US" altLang="zh-CN" sz="1600" dirty="0" smtClean="0">
                          <a:sym typeface="Tw Cen MT"/>
                        </a:rPr>
                        <a:t>0</a:t>
                      </a:r>
                      <a:endParaRPr sz="1600" dirty="0">
                        <a:sym typeface="Tw Cen MT"/>
                      </a:endParaRPr>
                    </a:p>
                  </a:txBody>
                  <a:tcPr marL="34290" marR="34290" marT="34290" marB="34290" horzOverflow="overflow"/>
                </a:tc>
                <a:tc>
                  <a:txBody>
                    <a:bodyPr/>
                    <a:lstStyle/>
                    <a:p>
                      <a:pPr algn="ctr">
                        <a:defRPr sz="1800"/>
                      </a:pPr>
                      <a:r>
                        <a:rPr lang="en-US" altLang="zh-CN" sz="1600" dirty="0" smtClean="0">
                          <a:sym typeface="Tw Cen MT"/>
                        </a:rPr>
                        <a:t>1</a:t>
                      </a:r>
                      <a:endParaRPr sz="1600" dirty="0">
                        <a:sym typeface="Tw Cen MT"/>
                      </a:endParaRPr>
                    </a:p>
                  </a:txBody>
                  <a:tcPr marL="34290" marR="34290" marT="34290" marB="34290" horzOverflow="overflow"/>
                </a:tc>
                <a:extLst>
                  <a:ext uri="{0D108BD9-81ED-4DB2-BD59-A6C34878D82A}">
                    <a16:rowId xmlns:a16="http://schemas.microsoft.com/office/drawing/2014/main" xmlns="" val="10010"/>
                  </a:ext>
                </a:extLst>
              </a:tr>
              <a:tr h="285750">
                <a:tc>
                  <a:txBody>
                    <a:bodyPr/>
                    <a:lstStyle/>
                    <a:p>
                      <a:pPr marL="0" marR="0" indent="0" algn="l" defTabSz="914400" rtl="0" eaLnBrk="1" fontAlgn="auto" latinLnBrk="0" hangingPunct="1">
                        <a:lnSpc>
                          <a:spcPct val="100000"/>
                        </a:lnSpc>
                        <a:spcBef>
                          <a:spcPts val="0"/>
                        </a:spcBef>
                        <a:spcAft>
                          <a:spcPts val="0"/>
                        </a:spcAft>
                        <a:buClrTx/>
                        <a:buSzTx/>
                        <a:buFontTx/>
                        <a:buNone/>
                        <a:tabLst/>
                        <a:defRPr sz="1800">
                          <a:sym typeface="Tw Cen MT"/>
                        </a:defRPr>
                      </a:pPr>
                      <a:r>
                        <a:rPr lang="en-US" altLang="zh-CN" sz="1600" kern="1200" dirty="0" smtClean="0">
                          <a:solidFill>
                            <a:schemeClr val="tx1"/>
                          </a:solidFill>
                          <a:effectLst/>
                          <a:latin typeface="+mn-lt"/>
                          <a:ea typeface="+mn-ea"/>
                          <a:cs typeface="+mn-cs"/>
                          <a:sym typeface="Tw Cen MT"/>
                        </a:rPr>
                        <a:t>Packages Recommendation </a:t>
                      </a:r>
                      <a:endParaRPr lang="en-US" altLang="zh-CN" sz="1600" dirty="0" smtClean="0"/>
                    </a:p>
                  </a:txBody>
                  <a:tcPr marL="34290" marR="34290" marT="34290" marB="34290" horzOverflow="overflow"/>
                </a:tc>
                <a:tc>
                  <a:txBody>
                    <a:bodyPr/>
                    <a:lstStyle/>
                    <a:p>
                      <a:pPr algn="ctr">
                        <a:defRPr sz="1800"/>
                      </a:pPr>
                      <a:r>
                        <a:rPr lang="en-US" altLang="zh-CN" sz="1600" dirty="0" smtClean="0">
                          <a:sym typeface="Tw Cen MT"/>
                        </a:rPr>
                        <a:t>0</a:t>
                      </a:r>
                      <a:endParaRPr sz="1600" dirty="0">
                        <a:sym typeface="Tw Cen MT"/>
                      </a:endParaRPr>
                    </a:p>
                  </a:txBody>
                  <a:tcPr marL="34290" marR="34290" marT="34290" marB="34290" horzOverflow="overflow"/>
                </a:tc>
                <a:tc>
                  <a:txBody>
                    <a:bodyPr/>
                    <a:lstStyle/>
                    <a:p>
                      <a:pPr algn="ctr">
                        <a:defRPr sz="1800"/>
                      </a:pPr>
                      <a:r>
                        <a:rPr lang="en-US" altLang="zh-CN" sz="1600" dirty="0" smtClean="0">
                          <a:sym typeface="Tw Cen MT"/>
                        </a:rPr>
                        <a:t>1</a:t>
                      </a:r>
                      <a:endParaRPr sz="1600" dirty="0">
                        <a:sym typeface="Tw Cen MT"/>
                      </a:endParaRPr>
                    </a:p>
                  </a:txBody>
                  <a:tcPr marL="34290" marR="34290" marT="34290" marB="34290" horzOverflow="overflow"/>
                </a:tc>
              </a:tr>
              <a:tr h="285750">
                <a:tc>
                  <a:txBody>
                    <a:bodyPr/>
                    <a:lstStyle/>
                    <a:p>
                      <a:pPr marL="0" marR="0" indent="0" algn="l" defTabSz="914400" rtl="0" eaLnBrk="1" fontAlgn="auto" latinLnBrk="0" hangingPunct="1">
                        <a:lnSpc>
                          <a:spcPct val="100000"/>
                        </a:lnSpc>
                        <a:spcBef>
                          <a:spcPts val="0"/>
                        </a:spcBef>
                        <a:spcAft>
                          <a:spcPts val="0"/>
                        </a:spcAft>
                        <a:buClrTx/>
                        <a:buSzTx/>
                        <a:buFontTx/>
                        <a:buNone/>
                        <a:tabLst/>
                        <a:defRPr sz="1800">
                          <a:sym typeface="Tw Cen MT"/>
                        </a:defRPr>
                      </a:pPr>
                      <a:r>
                        <a:rPr lang="en-US" altLang="zh-CN" sz="1600" kern="1200" dirty="0" err="1" smtClean="0">
                          <a:solidFill>
                            <a:schemeClr val="tx1"/>
                          </a:solidFill>
                          <a:effectLst/>
                          <a:latin typeface="+mn-lt"/>
                          <a:ea typeface="+mn-ea"/>
                          <a:cs typeface="+mn-cs"/>
                          <a:sym typeface="Tw Cen MT"/>
                        </a:rPr>
                        <a:t>Config</a:t>
                      </a:r>
                      <a:r>
                        <a:rPr lang="en-US" altLang="zh-CN" sz="1600" kern="1200" dirty="0" smtClean="0">
                          <a:solidFill>
                            <a:schemeClr val="tx1"/>
                          </a:solidFill>
                          <a:effectLst/>
                          <a:latin typeface="+mn-lt"/>
                          <a:ea typeface="+mn-ea"/>
                          <a:cs typeface="+mn-cs"/>
                          <a:sym typeface="Tw Cen MT"/>
                        </a:rPr>
                        <a:t>. Bugs Prediction </a:t>
                      </a:r>
                      <a:endParaRPr lang="en-US" altLang="zh-CN" sz="1600" dirty="0" smtClean="0"/>
                    </a:p>
                  </a:txBody>
                  <a:tcPr marL="34290" marR="34290" marT="34290" marB="34290" horzOverflow="overflow"/>
                </a:tc>
                <a:tc>
                  <a:txBody>
                    <a:bodyPr/>
                    <a:lstStyle/>
                    <a:p>
                      <a:pPr algn="ctr">
                        <a:defRPr sz="1800"/>
                      </a:pPr>
                      <a:r>
                        <a:rPr lang="en-US" altLang="zh-CN" sz="1600" dirty="0" smtClean="0">
                          <a:sym typeface="Tw Cen MT"/>
                        </a:rPr>
                        <a:t>0</a:t>
                      </a:r>
                      <a:endParaRPr sz="1600" dirty="0">
                        <a:sym typeface="Tw Cen MT"/>
                      </a:endParaRPr>
                    </a:p>
                  </a:txBody>
                  <a:tcPr marL="34290" marR="34290" marT="34290" marB="34290" horzOverflow="overflow"/>
                </a:tc>
                <a:tc>
                  <a:txBody>
                    <a:bodyPr/>
                    <a:lstStyle/>
                    <a:p>
                      <a:pPr algn="ctr">
                        <a:defRPr sz="1800"/>
                      </a:pPr>
                      <a:r>
                        <a:rPr lang="en-US" altLang="zh-CN" sz="1600" dirty="0" smtClean="0">
                          <a:sym typeface="Tw Cen MT"/>
                        </a:rPr>
                        <a:t>1</a:t>
                      </a:r>
                      <a:endParaRPr sz="1600" dirty="0">
                        <a:sym typeface="Tw Cen MT"/>
                      </a:endParaRPr>
                    </a:p>
                  </a:txBody>
                  <a:tcPr marL="34290" marR="34290" marT="34290" marB="34290" horzOverflow="overflow"/>
                </a:tc>
              </a:tr>
              <a:tr h="285750">
                <a:tc>
                  <a:txBody>
                    <a:bodyPr/>
                    <a:lstStyle/>
                    <a:p>
                      <a:pPr marL="0" marR="0" indent="0" algn="l" defTabSz="914400" rtl="0" eaLnBrk="1" fontAlgn="auto" latinLnBrk="0" hangingPunct="1">
                        <a:lnSpc>
                          <a:spcPct val="100000"/>
                        </a:lnSpc>
                        <a:spcBef>
                          <a:spcPts val="0"/>
                        </a:spcBef>
                        <a:spcAft>
                          <a:spcPts val="0"/>
                        </a:spcAft>
                        <a:buClrTx/>
                        <a:buSzTx/>
                        <a:buFontTx/>
                        <a:buNone/>
                        <a:tabLst/>
                        <a:defRPr sz="1800">
                          <a:sym typeface="Tw Cen MT"/>
                        </a:defRPr>
                      </a:pPr>
                      <a:r>
                        <a:rPr lang="en-US" altLang="zh-CN" sz="1600" kern="1200" dirty="0" smtClean="0">
                          <a:solidFill>
                            <a:schemeClr val="tx1"/>
                          </a:solidFill>
                          <a:effectLst/>
                          <a:latin typeface="+mn-lt"/>
                          <a:ea typeface="+mn-ea"/>
                          <a:cs typeface="+mn-cs"/>
                          <a:sym typeface="Tw Cen MT"/>
                        </a:rPr>
                        <a:t>Blocking Bugs Prediction </a:t>
                      </a:r>
                      <a:endParaRPr lang="en-US" altLang="zh-CN" sz="1600" dirty="0" smtClean="0"/>
                    </a:p>
                  </a:txBody>
                  <a:tcPr marL="34290" marR="34290" marT="34290" marB="34290" horzOverflow="overflow"/>
                </a:tc>
                <a:tc>
                  <a:txBody>
                    <a:bodyPr/>
                    <a:lstStyle/>
                    <a:p>
                      <a:pPr algn="ctr">
                        <a:defRPr sz="1800"/>
                      </a:pPr>
                      <a:r>
                        <a:rPr lang="en-US" altLang="zh-CN" sz="1600" dirty="0" smtClean="0">
                          <a:sym typeface="Tw Cen MT"/>
                        </a:rPr>
                        <a:t>0</a:t>
                      </a:r>
                      <a:endParaRPr sz="1600" dirty="0">
                        <a:sym typeface="Tw Cen MT"/>
                      </a:endParaRPr>
                    </a:p>
                  </a:txBody>
                  <a:tcPr marL="34290" marR="34290" marT="34290" marB="34290" horzOverflow="overflow"/>
                </a:tc>
                <a:tc>
                  <a:txBody>
                    <a:bodyPr/>
                    <a:lstStyle/>
                    <a:p>
                      <a:pPr algn="ctr">
                        <a:defRPr sz="1800"/>
                      </a:pPr>
                      <a:r>
                        <a:rPr lang="en-US" altLang="zh-CN" sz="1600" dirty="0" smtClean="0">
                          <a:sym typeface="Tw Cen MT"/>
                        </a:rPr>
                        <a:t>1</a:t>
                      </a:r>
                      <a:endParaRPr sz="1600" dirty="0">
                        <a:sym typeface="Tw Cen MT"/>
                      </a:endParaRPr>
                    </a:p>
                  </a:txBody>
                  <a:tcPr marL="34290" marR="34290" marT="34290" marB="34290" horzOverflow="overflow"/>
                </a:tc>
              </a:tr>
              <a:tr h="0">
                <a:tc>
                  <a:txBody>
                    <a:bodyPr/>
                    <a:lstStyle/>
                    <a:p>
                      <a:pPr>
                        <a:defRPr sz="1800">
                          <a:sym typeface="Tw Cen MT"/>
                        </a:defRPr>
                      </a:pPr>
                      <a:r>
                        <a:rPr sz="1600" b="1" dirty="0">
                          <a:latin typeface="+mn-lt"/>
                          <a:ea typeface="+mn-ea"/>
                          <a:cs typeface="+mn-cs"/>
                          <a:sym typeface="Helvetica"/>
                        </a:rPr>
                        <a:t>Total</a:t>
                      </a:r>
                    </a:p>
                  </a:txBody>
                  <a:tcPr marL="34290" marR="34290" marT="34290" marB="34290" horzOverflow="overflow"/>
                </a:tc>
                <a:tc>
                  <a:txBody>
                    <a:bodyPr/>
                    <a:lstStyle/>
                    <a:p>
                      <a:pPr algn="ctr">
                        <a:defRPr sz="1800"/>
                      </a:pPr>
                      <a:r>
                        <a:rPr sz="1600" b="1" dirty="0" smtClean="0">
                          <a:sym typeface="Tw Cen MT"/>
                        </a:rPr>
                        <a:t>1</a:t>
                      </a:r>
                      <a:r>
                        <a:rPr lang="en-US" altLang="zh-CN" sz="1600" b="1" dirty="0" smtClean="0">
                          <a:sym typeface="Tw Cen MT"/>
                        </a:rPr>
                        <a:t>1</a:t>
                      </a:r>
                      <a:endParaRPr sz="1600" b="1" dirty="0">
                        <a:sym typeface="Tw Cen MT"/>
                      </a:endParaRPr>
                    </a:p>
                  </a:txBody>
                  <a:tcPr marL="34290" marR="34290" marT="34290" marB="34290" horzOverflow="overflow"/>
                </a:tc>
                <a:tc>
                  <a:txBody>
                    <a:bodyPr/>
                    <a:lstStyle/>
                    <a:p>
                      <a:pPr algn="ctr">
                        <a:defRPr sz="1800"/>
                      </a:pPr>
                      <a:r>
                        <a:rPr lang="en-US" altLang="zh-CN" sz="1600" b="1" dirty="0" smtClean="0">
                          <a:sym typeface="Tw Cen MT"/>
                        </a:rPr>
                        <a:t>44</a:t>
                      </a:r>
                      <a:endParaRPr sz="1600" b="1" dirty="0">
                        <a:sym typeface="Tw Cen MT"/>
                      </a:endParaRPr>
                    </a:p>
                  </a:txBody>
                  <a:tcPr marL="34290" marR="34290" marT="34290" marB="34290" horzOverflow="overflow"/>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2657996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cap="none" dirty="0" smtClean="0"/>
              <a:t>When</a:t>
            </a:r>
            <a:r>
              <a:rPr lang="zh-CN" altLang="en-US" sz="3600" cap="none" dirty="0" smtClean="0"/>
              <a:t> </a:t>
            </a:r>
            <a:r>
              <a:rPr lang="en-US" altLang="zh-CN" sz="3600" cap="none" dirty="0" smtClean="0"/>
              <a:t>describing</a:t>
            </a:r>
            <a:r>
              <a:rPr lang="zh-CN" altLang="en-US" sz="3600" cap="none" dirty="0" smtClean="0"/>
              <a:t> </a:t>
            </a:r>
            <a:r>
              <a:rPr lang="en-US" altLang="zh-CN" sz="3600" cap="none" dirty="0" smtClean="0"/>
              <a:t>the</a:t>
            </a:r>
            <a:r>
              <a:rPr lang="zh-CN" altLang="en-US" sz="3600" cap="none" dirty="0" smtClean="0"/>
              <a:t> </a:t>
            </a:r>
            <a:r>
              <a:rPr lang="en-US" altLang="zh-CN" sz="3600" cap="none" dirty="0" smtClean="0"/>
              <a:t>models,</a:t>
            </a:r>
            <a:r>
              <a:rPr lang="zh-CN" altLang="en-US" sz="3600" cap="none" dirty="0" smtClean="0"/>
              <a:t> </a:t>
            </a:r>
            <a:r>
              <a:rPr lang="en-US" altLang="zh-CN" sz="3600" cap="none" dirty="0"/>
              <a:t>e</a:t>
            </a:r>
            <a:r>
              <a:rPr lang="en-US" altLang="zh-CN" sz="3600" cap="none" dirty="0" smtClean="0"/>
              <a:t>xplicitly state the time information for each used attribute</a:t>
            </a:r>
            <a:endParaRPr kumimoji="1" lang="zh-CN" altLang="en-US" sz="3600" cap="none" dirty="0"/>
          </a:p>
        </p:txBody>
      </p:sp>
      <p:sp>
        <p:nvSpPr>
          <p:cNvPr id="3" name="文本占位符 2"/>
          <p:cNvSpPr>
            <a:spLocks noGrp="1"/>
          </p:cNvSpPr>
          <p:nvPr>
            <p:ph type="body" idx="1"/>
          </p:nvPr>
        </p:nvSpPr>
        <p:spPr/>
        <p:txBody>
          <a:bodyPr>
            <a:normAutofit/>
          </a:bodyPr>
          <a:lstStyle/>
          <a:p>
            <a:r>
              <a:rPr kumimoji="1" lang="en-US" altLang="zh-CN" sz="4800" dirty="0" smtClean="0"/>
              <a:t>Lesson</a:t>
            </a:r>
            <a:r>
              <a:rPr kumimoji="1" lang="zh-CN" altLang="en-US" sz="4800" dirty="0" smtClean="0"/>
              <a:t> </a:t>
            </a:r>
            <a:r>
              <a:rPr kumimoji="1" lang="en-US" altLang="zh-CN" sz="4800" dirty="0"/>
              <a:t>1</a:t>
            </a:r>
            <a:endParaRPr kumimoji="1" lang="zh-CN" altLang="en-US" sz="4800" dirty="0"/>
          </a:p>
        </p:txBody>
      </p:sp>
      <p:sp>
        <p:nvSpPr>
          <p:cNvPr id="4" name="幻灯片编号占位符 3"/>
          <p:cNvSpPr>
            <a:spLocks noGrp="1"/>
          </p:cNvSpPr>
          <p:nvPr>
            <p:ph type="sldNum" sz="quarter" idx="12"/>
          </p:nvPr>
        </p:nvSpPr>
        <p:spPr/>
        <p:txBody>
          <a:bodyPr/>
          <a:lstStyle/>
          <a:p>
            <a:fld id="{4FAB73BC-B049-4115-A692-8D63A059BFB8}" type="slidenum">
              <a:rPr lang="en-US" smtClean="0"/>
              <a:pPr/>
              <a:t>12</a:t>
            </a:fld>
            <a:endParaRPr lang="en-US" dirty="0"/>
          </a:p>
        </p:txBody>
      </p:sp>
    </p:spTree>
    <p:extLst>
      <p:ext uri="{BB962C8B-B14F-4D97-AF65-F5344CB8AC3E}">
        <p14:creationId xmlns:p14="http://schemas.microsoft.com/office/powerpoint/2010/main" val="4829706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11</a:t>
            </a:r>
            <a:r>
              <a:rPr kumimoji="1" lang="zh-CN" altLang="en-US" dirty="0" smtClean="0"/>
              <a:t> </a:t>
            </a:r>
            <a:r>
              <a:rPr kumimoji="1" lang="en-US" altLang="zh-CN" dirty="0" smtClean="0"/>
              <a:t>=</a:t>
            </a:r>
            <a:r>
              <a:rPr kumimoji="1" lang="zh-CN" altLang="en-US" dirty="0" smtClean="0"/>
              <a:t> </a:t>
            </a:r>
            <a:r>
              <a:rPr kumimoji="1" lang="en-US" altLang="zh-CN" dirty="0" smtClean="0"/>
              <a:t>4</a:t>
            </a:r>
            <a:r>
              <a:rPr kumimoji="1" lang="zh-CN" altLang="en-US" dirty="0" smtClean="0"/>
              <a:t> </a:t>
            </a:r>
            <a:r>
              <a:rPr kumimoji="1" lang="en-US" altLang="zh-CN" dirty="0" smtClean="0"/>
              <a:t>+</a:t>
            </a:r>
            <a:r>
              <a:rPr kumimoji="1" lang="zh-CN" altLang="en-US" dirty="0" smtClean="0"/>
              <a:t> </a:t>
            </a:r>
            <a:r>
              <a:rPr kumimoji="1" lang="en-US" altLang="zh-CN" dirty="0" smtClean="0"/>
              <a:t>7</a:t>
            </a:r>
            <a:br>
              <a:rPr kumimoji="1" lang="en-US" altLang="zh-CN" dirty="0" smtClean="0"/>
            </a:br>
            <a:r>
              <a:rPr kumimoji="1" lang="en-US" altLang="zh-CN" sz="3600" cap="none" dirty="0" smtClean="0"/>
              <a:t>Figure</a:t>
            </a:r>
            <a:r>
              <a:rPr kumimoji="1" lang="zh-CN" altLang="en-US" sz="3600" cap="none" dirty="0" smtClean="0"/>
              <a:t> </a:t>
            </a:r>
            <a:r>
              <a:rPr kumimoji="1" lang="en-US" altLang="zh-CN" sz="3600" cap="none" dirty="0" smtClean="0"/>
              <a:t>out</a:t>
            </a:r>
            <a:r>
              <a:rPr kumimoji="1" lang="zh-CN" altLang="en-US" sz="3600" cap="none" dirty="0" smtClean="0"/>
              <a:t> </a:t>
            </a:r>
            <a:r>
              <a:rPr kumimoji="1" lang="en-US" altLang="zh-CN" sz="3600" cap="none" dirty="0" smtClean="0"/>
              <a:t>how</a:t>
            </a:r>
            <a:r>
              <a:rPr kumimoji="1" lang="zh-CN" altLang="en-US" sz="3600" cap="none" dirty="0" smtClean="0"/>
              <a:t> </a:t>
            </a:r>
            <a:r>
              <a:rPr kumimoji="1" lang="en-US" altLang="zh-CN" sz="3600" cap="none" dirty="0" smtClean="0"/>
              <a:t>the</a:t>
            </a:r>
            <a:r>
              <a:rPr kumimoji="1" lang="zh-CN" altLang="en-US" sz="3600" cap="none" dirty="0" smtClean="0"/>
              <a:t> </a:t>
            </a:r>
            <a:r>
              <a:rPr kumimoji="1" lang="en-US" altLang="zh-CN" sz="3600" cap="none" dirty="0" smtClean="0"/>
              <a:t>dataset</a:t>
            </a:r>
            <a:r>
              <a:rPr kumimoji="1" lang="zh-CN" altLang="en-US" sz="3600" cap="none" dirty="0" smtClean="0"/>
              <a:t> </a:t>
            </a:r>
            <a:r>
              <a:rPr kumimoji="1" lang="en-US" altLang="zh-CN" sz="3600" cap="none" dirty="0" smtClean="0"/>
              <a:t>is</a:t>
            </a:r>
            <a:r>
              <a:rPr kumimoji="1" lang="zh-CN" altLang="en-US" sz="3600" cap="none" dirty="0" smtClean="0"/>
              <a:t> </a:t>
            </a:r>
            <a:r>
              <a:rPr kumimoji="1" lang="en-US" altLang="zh-CN" sz="3600" cap="none" dirty="0" smtClean="0"/>
              <a:t>built</a:t>
            </a:r>
            <a:endParaRPr kumimoji="1" lang="zh-CN" altLang="en-US" sz="3600" cap="none" dirty="0"/>
          </a:p>
        </p:txBody>
      </p:sp>
      <p:sp>
        <p:nvSpPr>
          <p:cNvPr id="3" name="文本占位符 2"/>
          <p:cNvSpPr>
            <a:spLocks noGrp="1"/>
          </p:cNvSpPr>
          <p:nvPr>
            <p:ph type="body" idx="1"/>
          </p:nvPr>
        </p:nvSpPr>
        <p:spPr/>
        <p:txBody>
          <a:bodyPr>
            <a:noAutofit/>
          </a:bodyPr>
          <a:lstStyle/>
          <a:p>
            <a:r>
              <a:rPr kumimoji="1" lang="en-US" altLang="zh-CN" sz="4800" dirty="0"/>
              <a:t>Lesson</a:t>
            </a:r>
            <a:r>
              <a:rPr kumimoji="1" lang="zh-CN" altLang="en-US" sz="4800" dirty="0"/>
              <a:t> </a:t>
            </a:r>
            <a:r>
              <a:rPr kumimoji="1" lang="en-US" altLang="zh-CN" sz="4800" dirty="0"/>
              <a:t>2</a:t>
            </a:r>
            <a:endParaRPr kumimoji="1" lang="zh-CN" altLang="en-US" sz="4800" dirty="0"/>
          </a:p>
        </p:txBody>
      </p:sp>
      <p:sp>
        <p:nvSpPr>
          <p:cNvPr id="4" name="幻灯片编号占位符 3"/>
          <p:cNvSpPr>
            <a:spLocks noGrp="1"/>
          </p:cNvSpPr>
          <p:nvPr>
            <p:ph type="sldNum" sz="quarter" idx="12"/>
          </p:nvPr>
        </p:nvSpPr>
        <p:spPr/>
        <p:txBody>
          <a:bodyPr/>
          <a:lstStyle/>
          <a:p>
            <a:fld id="{4FAB73BC-B049-4115-A692-8D63A059BFB8}" type="slidenum">
              <a:rPr lang="en-US" smtClean="0"/>
              <a:pPr/>
              <a:t>13</a:t>
            </a:fld>
            <a:endParaRPr lang="en-US" dirty="0"/>
          </a:p>
        </p:txBody>
      </p:sp>
      <p:sp>
        <p:nvSpPr>
          <p:cNvPr id="5" name="矩形标注 4"/>
          <p:cNvSpPr/>
          <p:nvPr/>
        </p:nvSpPr>
        <p:spPr>
          <a:xfrm>
            <a:off x="167697" y="95742"/>
            <a:ext cx="2001762" cy="1129553"/>
          </a:xfrm>
          <a:prstGeom prst="wedgeRectCallout">
            <a:avLst>
              <a:gd name="adj1" fmla="val 44776"/>
              <a:gd name="adj2" fmla="val 141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en-US" altLang="zh-CN" sz="2400" dirty="0" smtClean="0"/>
              <a:t>11</a:t>
            </a:r>
            <a:r>
              <a:rPr kumimoji="1" lang="zh-CN" altLang="en-US" sz="2400" dirty="0" smtClean="0"/>
              <a:t> </a:t>
            </a:r>
            <a:r>
              <a:rPr kumimoji="1" lang="en-US" altLang="zh-CN" sz="2400" dirty="0" smtClean="0"/>
              <a:t>definitely</a:t>
            </a:r>
            <a:r>
              <a:rPr kumimoji="1" lang="zh-CN" altLang="en-US" sz="2400" dirty="0" smtClean="0"/>
              <a:t> </a:t>
            </a:r>
            <a:r>
              <a:rPr kumimoji="1" lang="en-US" altLang="zh-CN" sz="2400" dirty="0" smtClean="0"/>
              <a:t>problematic</a:t>
            </a:r>
            <a:r>
              <a:rPr kumimoji="1" lang="zh-CN" altLang="en-US" sz="2400" dirty="0" smtClean="0"/>
              <a:t> </a:t>
            </a:r>
            <a:r>
              <a:rPr kumimoji="1" lang="en-US" altLang="zh-CN" sz="2400" dirty="0" smtClean="0"/>
              <a:t>papers</a:t>
            </a:r>
            <a:endParaRPr kumimoji="1" lang="zh-CN" altLang="en-US" sz="2400" dirty="0"/>
          </a:p>
        </p:txBody>
      </p:sp>
      <p:sp>
        <p:nvSpPr>
          <p:cNvPr id="6" name="矩形标注 5"/>
          <p:cNvSpPr/>
          <p:nvPr/>
        </p:nvSpPr>
        <p:spPr>
          <a:xfrm>
            <a:off x="2384612" y="95743"/>
            <a:ext cx="3103854" cy="1129553"/>
          </a:xfrm>
          <a:prstGeom prst="wedgeRectCallout">
            <a:avLst>
              <a:gd name="adj1" fmla="val -13692"/>
              <a:gd name="adj2" fmla="val 1364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400" dirty="0" smtClean="0"/>
              <a:t>4</a:t>
            </a:r>
            <a:r>
              <a:rPr kumimoji="1" lang="zh-CN" altLang="en-US" sz="2400" dirty="0" smtClean="0"/>
              <a:t> </a:t>
            </a:r>
            <a:r>
              <a:rPr kumimoji="1" lang="en-US" altLang="zh-CN" sz="2400" dirty="0" smtClean="0"/>
              <a:t>papers</a:t>
            </a:r>
            <a:r>
              <a:rPr kumimoji="1" lang="zh-CN" altLang="en-US" sz="2400" dirty="0" smtClean="0"/>
              <a:t> </a:t>
            </a:r>
            <a:r>
              <a:rPr kumimoji="1" lang="en-US" altLang="zh-CN" sz="2400" dirty="0" smtClean="0"/>
              <a:t>provided</a:t>
            </a:r>
            <a:r>
              <a:rPr kumimoji="1" lang="zh-CN" altLang="en-US" sz="2400" dirty="0" smtClean="0"/>
              <a:t> </a:t>
            </a:r>
            <a:r>
              <a:rPr kumimoji="1" lang="en-US" altLang="zh-CN" sz="2400" dirty="0" smtClean="0"/>
              <a:t>the</a:t>
            </a:r>
            <a:r>
              <a:rPr kumimoji="1" lang="zh-CN" altLang="en-US" sz="2400" dirty="0" smtClean="0"/>
              <a:t> </a:t>
            </a:r>
            <a:r>
              <a:rPr kumimoji="1" lang="en-US" altLang="zh-CN" sz="2400" dirty="0" smtClean="0"/>
              <a:t>original</a:t>
            </a:r>
            <a:r>
              <a:rPr kumimoji="1" lang="zh-CN" altLang="en-US" sz="2400" dirty="0" smtClean="0"/>
              <a:t> </a:t>
            </a:r>
            <a:r>
              <a:rPr kumimoji="1" lang="en-US" altLang="zh-CN" sz="2400" dirty="0" smtClean="0"/>
              <a:t>datasets</a:t>
            </a:r>
            <a:endParaRPr kumimoji="1" lang="zh-CN" altLang="en-US" sz="2400" dirty="0"/>
          </a:p>
        </p:txBody>
      </p:sp>
      <p:sp>
        <p:nvSpPr>
          <p:cNvPr id="7" name="矩形标注 6"/>
          <p:cNvSpPr/>
          <p:nvPr/>
        </p:nvSpPr>
        <p:spPr>
          <a:xfrm>
            <a:off x="5748808" y="95742"/>
            <a:ext cx="2577066" cy="1129553"/>
          </a:xfrm>
          <a:prstGeom prst="wedgeRectCallout">
            <a:avLst>
              <a:gd name="adj1" fmla="val -78788"/>
              <a:gd name="adj2" fmla="val 1397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en-US" altLang="zh-CN" sz="2400" dirty="0" smtClean="0"/>
              <a:t>7</a:t>
            </a:r>
            <a:r>
              <a:rPr kumimoji="1" lang="zh-CN" altLang="en-US" sz="2400" dirty="0" smtClean="0"/>
              <a:t> </a:t>
            </a:r>
            <a:r>
              <a:rPr kumimoji="1" lang="en-US" altLang="zh-CN" sz="2400" dirty="0" smtClean="0"/>
              <a:t>papers</a:t>
            </a:r>
            <a:r>
              <a:rPr kumimoji="1" lang="zh-CN" altLang="en-US" sz="2400" dirty="0" smtClean="0"/>
              <a:t> </a:t>
            </a:r>
            <a:r>
              <a:rPr kumimoji="1" lang="en-US" altLang="zh-CN" sz="2400" dirty="0" smtClean="0"/>
              <a:t>reused</a:t>
            </a:r>
            <a:r>
              <a:rPr kumimoji="1" lang="zh-CN" altLang="en-US" sz="2400" dirty="0" smtClean="0"/>
              <a:t> </a:t>
            </a:r>
            <a:r>
              <a:rPr kumimoji="1" lang="en-US" altLang="zh-CN" sz="2400" dirty="0" smtClean="0"/>
              <a:t>the</a:t>
            </a:r>
            <a:r>
              <a:rPr kumimoji="1" lang="zh-CN" altLang="en-US" sz="2400" dirty="0" smtClean="0"/>
              <a:t> </a:t>
            </a:r>
            <a:r>
              <a:rPr kumimoji="1" lang="en-US" altLang="zh-CN" sz="2400" dirty="0" smtClean="0"/>
              <a:t>datasets</a:t>
            </a:r>
            <a:endParaRPr kumimoji="1" lang="zh-CN" altLang="en-US" sz="2400" dirty="0"/>
          </a:p>
        </p:txBody>
      </p:sp>
    </p:spTree>
    <p:extLst>
      <p:ext uri="{BB962C8B-B14F-4D97-AF65-F5344CB8AC3E}">
        <p14:creationId xmlns:p14="http://schemas.microsoft.com/office/powerpoint/2010/main" val="166667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zh-CN" sz="5400" cap="none" dirty="0" smtClean="0"/>
              <a:t>Research</a:t>
            </a:r>
            <a:r>
              <a:rPr kumimoji="1" lang="zh-CN" altLang="en-US" sz="5400" cap="none" dirty="0" smtClean="0"/>
              <a:t> </a:t>
            </a:r>
            <a:r>
              <a:rPr kumimoji="1" lang="en-US" altLang="zh-CN" sz="5400" cap="none" dirty="0" smtClean="0"/>
              <a:t>Questions</a:t>
            </a:r>
            <a:endParaRPr kumimoji="1" lang="zh-CN" altLang="en-US" sz="5400" cap="none" dirty="0"/>
          </a:p>
        </p:txBody>
      </p:sp>
      <p:sp>
        <p:nvSpPr>
          <p:cNvPr id="3" name="内容占位符 2"/>
          <p:cNvSpPr>
            <a:spLocks noGrp="1"/>
          </p:cNvSpPr>
          <p:nvPr>
            <p:ph idx="1"/>
          </p:nvPr>
        </p:nvSpPr>
        <p:spPr>
          <a:xfrm>
            <a:off x="162822" y="694944"/>
            <a:ext cx="6117207" cy="5947396"/>
          </a:xfrm>
        </p:spPr>
        <p:txBody>
          <a:bodyPr>
            <a:normAutofit/>
          </a:bodyPr>
          <a:lstStyle/>
          <a:p>
            <a:r>
              <a:rPr kumimoji="1" lang="en-US" altLang="zh-CN" sz="2400" dirty="0">
                <a:solidFill>
                  <a:schemeClr val="bg1">
                    <a:lumMod val="50000"/>
                  </a:schemeClr>
                </a:solidFill>
              </a:rPr>
              <a:t>RQ1:</a:t>
            </a:r>
            <a:r>
              <a:rPr kumimoji="1" lang="zh-CN" altLang="en-US" sz="2400" dirty="0">
                <a:solidFill>
                  <a:schemeClr val="bg1">
                    <a:lumMod val="50000"/>
                  </a:schemeClr>
                </a:solidFill>
              </a:rPr>
              <a:t> </a:t>
            </a:r>
            <a:r>
              <a:rPr kumimoji="1" lang="en-US" altLang="zh-CN" sz="2400" dirty="0">
                <a:solidFill>
                  <a:schemeClr val="bg1">
                    <a:lumMod val="50000"/>
                  </a:schemeClr>
                </a:solidFill>
              </a:rPr>
              <a:t>Did the use of issue tracking data in existing literature have data leakage</a:t>
            </a:r>
            <a:r>
              <a:rPr kumimoji="1" lang="en-US" altLang="zh-CN" sz="2400" dirty="0" smtClean="0">
                <a:solidFill>
                  <a:schemeClr val="bg1">
                    <a:lumMod val="50000"/>
                  </a:schemeClr>
                </a:solidFill>
              </a:rPr>
              <a:t>?</a:t>
            </a:r>
          </a:p>
          <a:p>
            <a:endParaRPr kumimoji="1" lang="en-US" altLang="zh-CN" sz="2400" dirty="0"/>
          </a:p>
          <a:p>
            <a:r>
              <a:rPr kumimoji="1" lang="en-US" altLang="zh-CN" sz="2400" dirty="0"/>
              <a:t>RQ2:</a:t>
            </a:r>
            <a:r>
              <a:rPr kumimoji="1" lang="zh-CN" altLang="en-US" sz="2400" dirty="0"/>
              <a:t> </a:t>
            </a:r>
            <a:r>
              <a:rPr lang="en-US" altLang="zh-CN" sz="2400" dirty="0"/>
              <a:t>How often do issue reports change their attributes during their life cycle and which attributes may change</a:t>
            </a:r>
            <a:r>
              <a:rPr lang="en-US" altLang="zh-CN" sz="2400" dirty="0" smtClean="0"/>
              <a:t>?</a:t>
            </a:r>
          </a:p>
          <a:p>
            <a:endParaRPr kumimoji="1" lang="en-US" altLang="zh-CN" sz="2400" dirty="0" smtClean="0">
              <a:solidFill>
                <a:schemeClr val="bg1">
                  <a:lumMod val="50000"/>
                </a:schemeClr>
              </a:solidFill>
            </a:endParaRPr>
          </a:p>
          <a:p>
            <a:r>
              <a:rPr kumimoji="1" lang="en-US" altLang="zh-CN" sz="2400" dirty="0" smtClean="0">
                <a:solidFill>
                  <a:schemeClr val="bg1">
                    <a:lumMod val="50000"/>
                  </a:schemeClr>
                </a:solidFill>
              </a:rPr>
              <a:t>RQ3</a:t>
            </a:r>
            <a:r>
              <a:rPr kumimoji="1" lang="en-US" altLang="zh-CN" sz="2400" dirty="0">
                <a:solidFill>
                  <a:schemeClr val="bg1">
                    <a:lumMod val="50000"/>
                  </a:schemeClr>
                </a:solidFill>
              </a:rPr>
              <a:t>:</a:t>
            </a:r>
            <a:r>
              <a:rPr kumimoji="1" lang="zh-CN" altLang="en-US" sz="2400" dirty="0">
                <a:solidFill>
                  <a:schemeClr val="bg1">
                    <a:lumMod val="50000"/>
                  </a:schemeClr>
                </a:solidFill>
              </a:rPr>
              <a:t> </a:t>
            </a:r>
            <a:r>
              <a:rPr lang="en-US" altLang="zh-CN" sz="2400" dirty="0">
                <a:solidFill>
                  <a:schemeClr val="bg1">
                    <a:lumMod val="50000"/>
                  </a:schemeClr>
                </a:solidFill>
              </a:rPr>
              <a:t>If the data leakage is fixed, are the results still valid</a:t>
            </a:r>
            <a:r>
              <a:rPr lang="en-US" altLang="zh-CN" sz="2400" dirty="0" smtClean="0">
                <a:solidFill>
                  <a:schemeClr val="bg1">
                    <a:lumMod val="50000"/>
                  </a:schemeClr>
                </a:solidFill>
              </a:rPr>
              <a:t>?</a:t>
            </a:r>
          </a:p>
          <a:p>
            <a:endParaRPr kumimoji="1" lang="en-US" altLang="zh-CN" sz="2400" dirty="0">
              <a:solidFill>
                <a:schemeClr val="bg1">
                  <a:lumMod val="50000"/>
                </a:schemeClr>
              </a:solidFill>
            </a:endParaRPr>
          </a:p>
          <a:p>
            <a:r>
              <a:rPr kumimoji="1" lang="en-US" altLang="zh-CN" sz="2400" dirty="0">
                <a:solidFill>
                  <a:schemeClr val="bg1">
                    <a:lumMod val="50000"/>
                  </a:schemeClr>
                </a:solidFill>
              </a:rPr>
              <a:t>RQ4:</a:t>
            </a:r>
            <a:r>
              <a:rPr kumimoji="1" lang="zh-CN" altLang="en-US" sz="2400" dirty="0">
                <a:solidFill>
                  <a:schemeClr val="bg1">
                    <a:lumMod val="50000"/>
                  </a:schemeClr>
                </a:solidFill>
              </a:rPr>
              <a:t> </a:t>
            </a:r>
            <a:r>
              <a:rPr lang="en-US" altLang="zh-CN" sz="2400" dirty="0">
                <a:solidFill>
                  <a:schemeClr val="bg1">
                    <a:lumMod val="50000"/>
                  </a:schemeClr>
                </a:solidFill>
              </a:rPr>
              <a:t>If the validity of the results shifts, which attributes would have the largest impact?</a:t>
            </a:r>
          </a:p>
          <a:p>
            <a:endParaRPr kumimoji="1" lang="zh-CN" altLang="en-US" sz="2400" dirty="0"/>
          </a:p>
        </p:txBody>
      </p:sp>
      <p:sp>
        <p:nvSpPr>
          <p:cNvPr id="4" name="文本占位符 3"/>
          <p:cNvSpPr>
            <a:spLocks noGrp="1"/>
          </p:cNvSpPr>
          <p:nvPr>
            <p:ph type="body" sz="half" idx="2"/>
          </p:nvPr>
        </p:nvSpPr>
        <p:spPr/>
        <p:txBody>
          <a:bodyPr/>
          <a:lstStyle/>
          <a:p>
            <a:endParaRPr kumimoji="1" lang="zh-CN" alt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t>14</a:t>
            </a:fld>
            <a:endParaRPr 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2312" y="2692352"/>
            <a:ext cx="2030730" cy="2971800"/>
          </a:xfrm>
          <a:prstGeom prst="rect">
            <a:avLst/>
          </a:prstGeom>
        </p:spPr>
      </p:pic>
    </p:spTree>
    <p:extLst>
      <p:ext uri="{BB962C8B-B14F-4D97-AF65-F5344CB8AC3E}">
        <p14:creationId xmlns:p14="http://schemas.microsoft.com/office/powerpoint/2010/main" val="934645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8000" dirty="0" smtClean="0"/>
              <a:t>RQ2</a:t>
            </a:r>
            <a:endParaRPr kumimoji="1" lang="zh-CN" altLang="en-US" sz="8000" dirty="0"/>
          </a:p>
        </p:txBody>
      </p:sp>
      <p:sp>
        <p:nvSpPr>
          <p:cNvPr id="3" name="内容占位符 2"/>
          <p:cNvSpPr>
            <a:spLocks noGrp="1"/>
          </p:cNvSpPr>
          <p:nvPr>
            <p:ph idx="1"/>
          </p:nvPr>
        </p:nvSpPr>
        <p:spPr>
          <a:xfrm>
            <a:off x="628649" y="685800"/>
            <a:ext cx="5643813" cy="5020056"/>
          </a:xfrm>
        </p:spPr>
        <p:txBody>
          <a:bodyPr>
            <a:normAutofit/>
          </a:bodyPr>
          <a:lstStyle/>
          <a:p>
            <a:r>
              <a:rPr lang="en-US" altLang="zh-CN" sz="2800" dirty="0" smtClean="0"/>
              <a:t>How </a:t>
            </a:r>
            <a:r>
              <a:rPr lang="en-US" altLang="zh-CN" sz="2800" dirty="0"/>
              <a:t>widely an attribute is </a:t>
            </a:r>
            <a:r>
              <a:rPr lang="en-US" altLang="zh-CN" sz="2800" dirty="0" smtClean="0"/>
              <a:t>used?</a:t>
            </a:r>
          </a:p>
          <a:p>
            <a:pPr lvl="1"/>
            <a:r>
              <a:rPr lang="en-US" altLang="zh-CN" sz="2600" dirty="0" smtClean="0"/>
              <a:t>the </a:t>
            </a:r>
            <a:r>
              <a:rPr lang="en-US" altLang="zh-CN" sz="2600" dirty="0"/>
              <a:t>number of papers using </a:t>
            </a:r>
            <a:r>
              <a:rPr lang="en-US" altLang="zh-CN" sz="2600" dirty="0" smtClean="0"/>
              <a:t>it</a:t>
            </a:r>
          </a:p>
          <a:p>
            <a:pPr lvl="1"/>
            <a:endParaRPr lang="en-US" altLang="zh-CN" sz="2800" dirty="0"/>
          </a:p>
          <a:p>
            <a:r>
              <a:rPr lang="en-US" altLang="zh-CN" sz="2800" dirty="0" smtClean="0"/>
              <a:t>Are</a:t>
            </a:r>
            <a:r>
              <a:rPr lang="zh-CN" altLang="en-US" sz="2800" dirty="0" smtClean="0"/>
              <a:t> </a:t>
            </a:r>
            <a:r>
              <a:rPr lang="en-US" altLang="zh-CN" sz="2800" dirty="0" smtClean="0"/>
              <a:t>attributes changeable?</a:t>
            </a:r>
          </a:p>
          <a:p>
            <a:pPr lvl="1"/>
            <a:r>
              <a:rPr lang="en-US" altLang="zh-CN" sz="2600" dirty="0"/>
              <a:t>a</a:t>
            </a:r>
            <a:r>
              <a:rPr lang="en-US" altLang="zh-CN" sz="2600" dirty="0" smtClean="0"/>
              <a:t>ttribute</a:t>
            </a:r>
            <a:r>
              <a:rPr lang="zh-CN" altLang="en-US" sz="2600" dirty="0" smtClean="0"/>
              <a:t> </a:t>
            </a:r>
            <a:r>
              <a:rPr lang="en-US" altLang="zh-CN" sz="2600" dirty="0" smtClean="0"/>
              <a:t>value</a:t>
            </a:r>
            <a:r>
              <a:rPr lang="zh-CN" altLang="en-US" sz="2600" dirty="0" smtClean="0"/>
              <a:t> </a:t>
            </a:r>
            <a:r>
              <a:rPr lang="en-US" altLang="zh-CN" sz="2600" dirty="0" smtClean="0"/>
              <a:t>change</a:t>
            </a:r>
            <a:r>
              <a:rPr lang="zh-CN" altLang="en-US" sz="2600" dirty="0" smtClean="0"/>
              <a:t> </a:t>
            </a:r>
            <a:r>
              <a:rPr lang="en-US" altLang="zh-CN" sz="2600" dirty="0" smtClean="0"/>
              <a:t>history</a:t>
            </a:r>
            <a:r>
              <a:rPr lang="zh-CN" altLang="en-US" sz="2600" dirty="0" smtClean="0"/>
              <a:t> </a:t>
            </a:r>
            <a:r>
              <a:rPr lang="en-US" altLang="zh-CN" sz="2600" dirty="0" smtClean="0"/>
              <a:t>in</a:t>
            </a:r>
            <a:r>
              <a:rPr lang="zh-CN" altLang="en-US" sz="2600" dirty="0" smtClean="0"/>
              <a:t> </a:t>
            </a:r>
            <a:r>
              <a:rPr lang="en-US" altLang="zh-CN" sz="2600" dirty="0" smtClean="0"/>
              <a:t>ITD</a:t>
            </a:r>
            <a:endParaRPr lang="en-US" altLang="zh-CN" sz="2600" dirty="0"/>
          </a:p>
        </p:txBody>
      </p:sp>
      <p:sp>
        <p:nvSpPr>
          <p:cNvPr id="4" name="文本占位符 3"/>
          <p:cNvSpPr>
            <a:spLocks noGrp="1"/>
          </p:cNvSpPr>
          <p:nvPr>
            <p:ph type="body" sz="half" idx="2"/>
          </p:nvPr>
        </p:nvSpPr>
        <p:spPr>
          <a:xfrm>
            <a:off x="6412230" y="2423160"/>
            <a:ext cx="2731770" cy="3291840"/>
          </a:xfrm>
        </p:spPr>
        <p:txBody>
          <a:bodyPr>
            <a:normAutofit/>
          </a:bodyPr>
          <a:lstStyle/>
          <a:p>
            <a:r>
              <a:rPr lang="en-US" altLang="zh-CN" sz="2400" dirty="0" smtClean="0"/>
              <a:t>Observe </a:t>
            </a:r>
            <a:r>
              <a:rPr lang="en-US" altLang="zh-CN" sz="2400" dirty="0"/>
              <a:t>the extent of changes in ITD </a:t>
            </a:r>
          </a:p>
          <a:p>
            <a:endParaRPr lang="en-US" altLang="zh-CN" sz="2400" dirty="0"/>
          </a:p>
        </p:txBody>
      </p:sp>
      <p:pic>
        <p:nvPicPr>
          <p:cNvPr id="6" name="图片 5"/>
          <p:cNvPicPr>
            <a:picLocks noChangeAspect="1"/>
          </p:cNvPicPr>
          <p:nvPr/>
        </p:nvPicPr>
        <p:blipFill>
          <a:blip r:embed="rId3"/>
          <a:stretch>
            <a:fillRect/>
          </a:stretch>
        </p:blipFill>
        <p:spPr>
          <a:xfrm>
            <a:off x="3260729" y="4192560"/>
            <a:ext cx="2181548" cy="1559807"/>
          </a:xfrm>
          <a:prstGeom prst="rect">
            <a:avLst/>
          </a:prstGeom>
        </p:spPr>
      </p:pic>
      <p:pic>
        <p:nvPicPr>
          <p:cNvPr id="7" name="图片 6"/>
          <p:cNvPicPr>
            <a:picLocks noChangeAspect="1"/>
          </p:cNvPicPr>
          <p:nvPr/>
        </p:nvPicPr>
        <p:blipFill>
          <a:blip r:embed="rId4"/>
          <a:stretch>
            <a:fillRect/>
          </a:stretch>
        </p:blipFill>
        <p:spPr>
          <a:xfrm>
            <a:off x="1022585" y="4207118"/>
            <a:ext cx="1648265" cy="1545249"/>
          </a:xfrm>
          <a:prstGeom prst="rect">
            <a:avLst/>
          </a:prstGeom>
        </p:spPr>
      </p:pic>
      <p:sp>
        <p:nvSpPr>
          <p:cNvPr id="5" name="幻灯片编号占位符 4"/>
          <p:cNvSpPr>
            <a:spLocks noGrp="1"/>
          </p:cNvSpPr>
          <p:nvPr>
            <p:ph type="sldNum" sz="quarter" idx="12"/>
          </p:nvPr>
        </p:nvSpPr>
        <p:spPr/>
        <p:txBody>
          <a:bodyPr/>
          <a:lstStyle/>
          <a:p>
            <a:fld id="{4FAB73BC-B049-4115-A692-8D63A059BFB8}" type="slidenum">
              <a:rPr lang="en-US" smtClean="0"/>
              <a:t>15</a:t>
            </a:fld>
            <a:endParaRPr lang="en-US"/>
          </a:p>
        </p:txBody>
      </p:sp>
    </p:spTree>
    <p:extLst>
      <p:ext uri="{BB962C8B-B14F-4D97-AF65-F5344CB8AC3E}">
        <p14:creationId xmlns:p14="http://schemas.microsoft.com/office/powerpoint/2010/main" val="8107207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8000" dirty="0" smtClean="0"/>
              <a:t>RQ2</a:t>
            </a:r>
            <a:r>
              <a:rPr kumimoji="1" lang="zh-CN" altLang="en-US" sz="3600" dirty="0"/>
              <a:t> </a:t>
            </a:r>
            <a:r>
              <a:rPr kumimoji="1" lang="en-US" altLang="zh-CN" sz="3600" dirty="0"/>
              <a:t>result</a:t>
            </a:r>
            <a:endParaRPr kumimoji="1" lang="zh-CN" altLang="en-US" sz="8000" dirty="0"/>
          </a:p>
        </p:txBody>
      </p:sp>
      <p:sp>
        <p:nvSpPr>
          <p:cNvPr id="3" name="内容占位符 2"/>
          <p:cNvSpPr>
            <a:spLocks noGrp="1"/>
          </p:cNvSpPr>
          <p:nvPr>
            <p:ph idx="1"/>
          </p:nvPr>
        </p:nvSpPr>
        <p:spPr>
          <a:xfrm>
            <a:off x="685800" y="2121408"/>
            <a:ext cx="7772400" cy="4736592"/>
          </a:xfrm>
        </p:spPr>
        <p:txBody>
          <a:bodyPr>
            <a:normAutofit/>
          </a:bodyPr>
          <a:lstStyle/>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smtClean="0"/>
          </a:p>
        </p:txBody>
      </p:sp>
      <p:graphicFrame>
        <p:nvGraphicFramePr>
          <p:cNvPr id="4" name="表格 3"/>
          <p:cNvGraphicFramePr>
            <a:graphicFrameLocks noGrp="1"/>
          </p:cNvGraphicFramePr>
          <p:nvPr>
            <p:extLst>
              <p:ext uri="{D42A27DB-BD31-4B8C-83A1-F6EECF244321}">
                <p14:modId xmlns:p14="http://schemas.microsoft.com/office/powerpoint/2010/main" val="786658089"/>
              </p:ext>
            </p:extLst>
          </p:nvPr>
        </p:nvGraphicFramePr>
        <p:xfrm>
          <a:off x="849086" y="1756229"/>
          <a:ext cx="7641771" cy="3708400"/>
        </p:xfrm>
        <a:graphic>
          <a:graphicData uri="http://schemas.openxmlformats.org/drawingml/2006/table">
            <a:tbl>
              <a:tblPr firstRow="1" bandRow="1">
                <a:tableStyleId>{5940675A-B579-460E-94D1-54222C63F5DA}</a:tableStyleId>
              </a:tblPr>
              <a:tblGrid>
                <a:gridCol w="1517596"/>
                <a:gridCol w="556136"/>
                <a:gridCol w="1595394"/>
                <a:gridCol w="1947905"/>
                <a:gridCol w="489858"/>
                <a:gridCol w="1534882"/>
              </a:tblGrid>
              <a:tr h="370840">
                <a:tc>
                  <a:txBody>
                    <a:bodyPr/>
                    <a:lstStyle/>
                    <a:p>
                      <a:r>
                        <a:rPr lang="en-US" altLang="zh-CN" dirty="0" smtClean="0"/>
                        <a:t>Attribute</a:t>
                      </a:r>
                      <a:endParaRPr lang="zh-CN" altLang="en-US" dirty="0"/>
                    </a:p>
                  </a:txBody>
                  <a:tcPr/>
                </a:tc>
                <a:tc>
                  <a:txBody>
                    <a:bodyPr/>
                    <a:lstStyle/>
                    <a:p>
                      <a:r>
                        <a:rPr lang="en-US" altLang="zh-CN"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Changeable?</a:t>
                      </a:r>
                      <a:endParaRPr lang="zh-CN" altLang="en-US" dirty="0" smtClean="0"/>
                    </a:p>
                  </a:txBody>
                  <a:tcPr/>
                </a:tc>
                <a:tc>
                  <a:txBody>
                    <a:bodyPr/>
                    <a:lstStyle/>
                    <a:p>
                      <a:r>
                        <a:rPr lang="en-US" altLang="zh-CN" dirty="0" smtClean="0"/>
                        <a:t>Attribute</a:t>
                      </a:r>
                      <a:endParaRPr lang="zh-CN" altLang="en-US" dirty="0"/>
                    </a:p>
                  </a:txBody>
                  <a:tcPr/>
                </a:tc>
                <a:tc>
                  <a:txBody>
                    <a:bodyPr/>
                    <a:lstStyle/>
                    <a:p>
                      <a:r>
                        <a:rPr lang="en-US" altLang="zh-CN" dirty="0" smtClean="0"/>
                        <a:t>#</a:t>
                      </a:r>
                      <a:endParaRPr lang="zh-CN" altLang="en-US" dirty="0"/>
                    </a:p>
                  </a:txBody>
                  <a:tcPr/>
                </a:tc>
                <a:tc>
                  <a:txBody>
                    <a:bodyPr/>
                    <a:lstStyle/>
                    <a:p>
                      <a:r>
                        <a:rPr lang="en-US" altLang="zh-CN" dirty="0" smtClean="0"/>
                        <a:t>Changeable?</a:t>
                      </a:r>
                      <a:endParaRPr lang="zh-CN" altLang="en-US" dirty="0"/>
                    </a:p>
                  </a:txBody>
                  <a:tcPr/>
                </a:tc>
              </a:tr>
              <a:tr h="370840">
                <a:tc>
                  <a:txBody>
                    <a:bodyPr/>
                    <a:lstStyle/>
                    <a:p>
                      <a:r>
                        <a:rPr lang="en-US" altLang="zh-CN" dirty="0" smtClean="0">
                          <a:solidFill>
                            <a:schemeClr val="tx1"/>
                          </a:solidFill>
                        </a:rPr>
                        <a:t>Description</a:t>
                      </a:r>
                      <a:endParaRPr lang="zh-CN" altLang="en-US" dirty="0">
                        <a:solidFill>
                          <a:schemeClr val="tx1"/>
                        </a:solidFill>
                      </a:endParaRPr>
                    </a:p>
                  </a:txBody>
                  <a:tcPr/>
                </a:tc>
                <a:tc>
                  <a:txBody>
                    <a:bodyPr/>
                    <a:lstStyle/>
                    <a:p>
                      <a:r>
                        <a:rPr lang="en-US" altLang="zh-CN" dirty="0" smtClean="0">
                          <a:solidFill>
                            <a:schemeClr val="tx1"/>
                          </a:solidFill>
                        </a:rPr>
                        <a:t>48</a:t>
                      </a:r>
                      <a:endParaRPr lang="zh-CN" altLang="en-US" dirty="0">
                        <a:solidFill>
                          <a:schemeClr val="tx1"/>
                        </a:solidFill>
                      </a:endParaRPr>
                    </a:p>
                  </a:txBody>
                  <a:tcPr/>
                </a:tc>
                <a:tc>
                  <a:txBody>
                    <a:bodyPr/>
                    <a:lstStyle/>
                    <a:p>
                      <a:pPr algn="ctr"/>
                      <a:r>
                        <a:rPr lang="en-US" altLang="zh-CN" dirty="0" smtClean="0">
                          <a:solidFill>
                            <a:schemeClr val="tx1"/>
                          </a:solidFill>
                        </a:rPr>
                        <a:t>F</a:t>
                      </a:r>
                      <a:endParaRPr lang="zh-CN" altLang="en-US" dirty="0">
                        <a:solidFill>
                          <a:schemeClr val="tx1"/>
                        </a:solidFill>
                      </a:endParaRPr>
                    </a:p>
                  </a:txBody>
                  <a:tcPr/>
                </a:tc>
                <a:tc>
                  <a:txBody>
                    <a:bodyPr/>
                    <a:lstStyle/>
                    <a:p>
                      <a:r>
                        <a:rPr lang="en-US" altLang="zh-CN" dirty="0" smtClean="0">
                          <a:solidFill>
                            <a:schemeClr val="tx1"/>
                          </a:solidFill>
                        </a:rPr>
                        <a:t>Report</a:t>
                      </a:r>
                      <a:r>
                        <a:rPr lang="zh-CN" altLang="en-US" dirty="0" smtClean="0">
                          <a:solidFill>
                            <a:schemeClr val="tx1"/>
                          </a:solidFill>
                        </a:rPr>
                        <a:t> </a:t>
                      </a:r>
                      <a:r>
                        <a:rPr lang="en-US" altLang="zh-CN" dirty="0" smtClean="0">
                          <a:solidFill>
                            <a:schemeClr val="tx1"/>
                          </a:solidFill>
                        </a:rPr>
                        <a:t>Time</a:t>
                      </a:r>
                      <a:endParaRPr lang="zh-CN" altLang="en-US" dirty="0">
                        <a:solidFill>
                          <a:schemeClr val="tx1"/>
                        </a:solidFill>
                      </a:endParaRPr>
                    </a:p>
                  </a:txBody>
                  <a:tcPr/>
                </a:tc>
                <a:tc>
                  <a:txBody>
                    <a:bodyPr/>
                    <a:lstStyle/>
                    <a:p>
                      <a:r>
                        <a:rPr lang="en-US" altLang="zh-CN" dirty="0" smtClean="0">
                          <a:solidFill>
                            <a:schemeClr val="tx1"/>
                          </a:solidFill>
                        </a:rPr>
                        <a:t>6</a:t>
                      </a:r>
                      <a:endParaRPr lang="zh-CN" altLang="en-US" dirty="0">
                        <a:solidFill>
                          <a:schemeClr val="tx1"/>
                        </a:solidFill>
                      </a:endParaRPr>
                    </a:p>
                  </a:txBody>
                  <a:tcPr/>
                </a:tc>
                <a:tc>
                  <a:txBody>
                    <a:bodyPr/>
                    <a:lstStyle/>
                    <a:p>
                      <a:pPr algn="ctr"/>
                      <a:r>
                        <a:rPr lang="en-US" altLang="zh-CN" dirty="0" smtClean="0">
                          <a:solidFill>
                            <a:schemeClr val="tx1"/>
                          </a:solidFill>
                        </a:rPr>
                        <a:t>F</a:t>
                      </a:r>
                      <a:endParaRPr lang="zh-CN" altLang="en-US" dirty="0">
                        <a:solidFill>
                          <a:schemeClr val="tx1"/>
                        </a:solidFill>
                      </a:endParaRPr>
                    </a:p>
                  </a:txBody>
                  <a:tcPr/>
                </a:tc>
              </a:tr>
              <a:tr h="370840">
                <a:tc>
                  <a:txBody>
                    <a:bodyPr/>
                    <a:lstStyle/>
                    <a:p>
                      <a:r>
                        <a:rPr lang="en-US" altLang="zh-CN" b="0" dirty="0" smtClean="0">
                          <a:solidFill>
                            <a:schemeClr val="tx1"/>
                          </a:solidFill>
                        </a:rPr>
                        <a:t>Summary</a:t>
                      </a:r>
                      <a:endParaRPr lang="zh-CN" altLang="en-US" b="0" dirty="0">
                        <a:solidFill>
                          <a:schemeClr val="tx1"/>
                        </a:solidFill>
                      </a:endParaRPr>
                    </a:p>
                  </a:txBody>
                  <a:tcPr/>
                </a:tc>
                <a:tc>
                  <a:txBody>
                    <a:bodyPr/>
                    <a:lstStyle/>
                    <a:p>
                      <a:r>
                        <a:rPr lang="en-US" altLang="zh-CN" b="0" dirty="0" smtClean="0">
                          <a:solidFill>
                            <a:schemeClr val="tx1"/>
                          </a:solidFill>
                        </a:rPr>
                        <a:t>46</a:t>
                      </a:r>
                      <a:endParaRPr lang="zh-CN" altLang="en-US" b="0" dirty="0">
                        <a:solidFill>
                          <a:schemeClr val="tx1"/>
                        </a:solidFill>
                      </a:endParaRPr>
                    </a:p>
                  </a:txBody>
                  <a:tcPr/>
                </a:tc>
                <a:tc>
                  <a:txBody>
                    <a:bodyPr/>
                    <a:lstStyle/>
                    <a:p>
                      <a:pPr algn="ctr"/>
                      <a:r>
                        <a:rPr lang="en-US" altLang="zh-CN" b="0" dirty="0" smtClean="0">
                          <a:solidFill>
                            <a:schemeClr val="tx1"/>
                          </a:solidFill>
                        </a:rPr>
                        <a:t>T</a:t>
                      </a:r>
                      <a:endParaRPr lang="zh-CN" altLang="en-US" b="0" dirty="0">
                        <a:solidFill>
                          <a:schemeClr val="tx1"/>
                        </a:solidFill>
                      </a:endParaRPr>
                    </a:p>
                  </a:txBody>
                  <a:tcPr/>
                </a:tc>
                <a:tc>
                  <a:txBody>
                    <a:bodyPr/>
                    <a:lstStyle/>
                    <a:p>
                      <a:r>
                        <a:rPr lang="en-US" altLang="zh-CN" dirty="0" smtClean="0">
                          <a:solidFill>
                            <a:schemeClr val="tx1"/>
                          </a:solidFill>
                        </a:rPr>
                        <a:t>OS</a:t>
                      </a:r>
                      <a:endParaRPr lang="zh-CN" altLang="en-US" dirty="0">
                        <a:solidFill>
                          <a:schemeClr val="tx1"/>
                        </a:solidFill>
                      </a:endParaRPr>
                    </a:p>
                  </a:txBody>
                  <a:tcPr/>
                </a:tc>
                <a:tc>
                  <a:txBody>
                    <a:bodyPr/>
                    <a:lstStyle/>
                    <a:p>
                      <a:r>
                        <a:rPr lang="en-US" altLang="zh-CN" dirty="0" smtClean="0">
                          <a:solidFill>
                            <a:schemeClr val="tx1"/>
                          </a:solidFill>
                        </a:rPr>
                        <a:t>5</a:t>
                      </a:r>
                      <a:endParaRPr lang="zh-CN" altLang="en-US" dirty="0">
                        <a:solidFill>
                          <a:schemeClr val="tx1"/>
                        </a:solidFill>
                      </a:endParaRPr>
                    </a:p>
                  </a:txBody>
                  <a:tcPr/>
                </a:tc>
                <a:tc>
                  <a:txBody>
                    <a:bodyPr/>
                    <a:lstStyle/>
                    <a:p>
                      <a:pPr algn="ctr"/>
                      <a:r>
                        <a:rPr lang="en-US" altLang="zh-CN" dirty="0" smtClean="0">
                          <a:solidFill>
                            <a:schemeClr val="tx1"/>
                          </a:solidFill>
                        </a:rPr>
                        <a:t>T</a:t>
                      </a:r>
                      <a:endParaRPr lang="zh-CN" altLang="en-US" dirty="0">
                        <a:solidFill>
                          <a:schemeClr val="tx1"/>
                        </a:solidFill>
                      </a:endParaRPr>
                    </a:p>
                  </a:txBody>
                  <a:tcPr/>
                </a:tc>
              </a:tr>
              <a:tr h="370840">
                <a:tc>
                  <a:txBody>
                    <a:bodyPr/>
                    <a:lstStyle/>
                    <a:p>
                      <a:r>
                        <a:rPr lang="en-US" altLang="zh-CN" b="0" dirty="0" smtClean="0">
                          <a:solidFill>
                            <a:schemeClr val="tx1"/>
                          </a:solidFill>
                        </a:rPr>
                        <a:t>Component</a:t>
                      </a:r>
                      <a:endParaRPr lang="zh-CN" altLang="en-US" b="0" dirty="0">
                        <a:solidFill>
                          <a:schemeClr val="tx1"/>
                        </a:solidFill>
                      </a:endParaRPr>
                    </a:p>
                  </a:txBody>
                  <a:tcPr/>
                </a:tc>
                <a:tc>
                  <a:txBody>
                    <a:bodyPr/>
                    <a:lstStyle/>
                    <a:p>
                      <a:r>
                        <a:rPr lang="en-US" altLang="zh-CN" b="0" dirty="0" smtClean="0">
                          <a:solidFill>
                            <a:schemeClr val="tx1"/>
                          </a:solidFill>
                        </a:rPr>
                        <a:t>15</a:t>
                      </a:r>
                      <a:endParaRPr lang="zh-CN" altLang="en-US" b="0" dirty="0">
                        <a:solidFill>
                          <a:schemeClr val="tx1"/>
                        </a:solidFill>
                      </a:endParaRPr>
                    </a:p>
                  </a:txBody>
                  <a:tcPr/>
                </a:tc>
                <a:tc>
                  <a:txBody>
                    <a:bodyPr/>
                    <a:lstStyle/>
                    <a:p>
                      <a:pPr algn="ctr"/>
                      <a:r>
                        <a:rPr lang="en-US" altLang="zh-CN" b="0" dirty="0" smtClean="0">
                          <a:solidFill>
                            <a:schemeClr val="tx1"/>
                          </a:solidFill>
                        </a:rPr>
                        <a:t>T</a:t>
                      </a:r>
                      <a:endParaRPr lang="zh-CN" altLang="en-US" b="0" dirty="0">
                        <a:solidFill>
                          <a:schemeClr val="tx1"/>
                        </a:solidFill>
                      </a:endParaRPr>
                    </a:p>
                  </a:txBody>
                  <a:tcPr/>
                </a:tc>
                <a:tc>
                  <a:txBody>
                    <a:bodyPr/>
                    <a:lstStyle/>
                    <a:p>
                      <a:r>
                        <a:rPr lang="en-US" altLang="zh-CN" dirty="0" smtClean="0">
                          <a:solidFill>
                            <a:schemeClr val="tx1"/>
                          </a:solidFill>
                        </a:rPr>
                        <a:t>Platform</a:t>
                      </a:r>
                      <a:endParaRPr lang="zh-CN" altLang="en-US" dirty="0">
                        <a:solidFill>
                          <a:schemeClr val="tx1"/>
                        </a:solidFill>
                      </a:endParaRPr>
                    </a:p>
                  </a:txBody>
                  <a:tcPr/>
                </a:tc>
                <a:tc>
                  <a:txBody>
                    <a:bodyPr/>
                    <a:lstStyle/>
                    <a:p>
                      <a:r>
                        <a:rPr lang="en-US" altLang="zh-CN" dirty="0" smtClean="0">
                          <a:solidFill>
                            <a:schemeClr val="tx1"/>
                          </a:solidFill>
                        </a:rPr>
                        <a:t>4</a:t>
                      </a:r>
                      <a:endParaRPr lang="zh-CN" altLang="en-US" dirty="0">
                        <a:solidFill>
                          <a:schemeClr val="tx1"/>
                        </a:solidFill>
                      </a:endParaRPr>
                    </a:p>
                  </a:txBody>
                  <a:tcPr/>
                </a:tc>
                <a:tc>
                  <a:txBody>
                    <a:bodyPr/>
                    <a:lstStyle/>
                    <a:p>
                      <a:pPr algn="ctr"/>
                      <a:r>
                        <a:rPr lang="en-US" altLang="zh-CN" dirty="0" smtClean="0">
                          <a:solidFill>
                            <a:schemeClr val="tx1"/>
                          </a:solidFill>
                        </a:rPr>
                        <a:t>T</a:t>
                      </a:r>
                      <a:endParaRPr lang="zh-CN" altLang="en-US" dirty="0">
                        <a:solidFill>
                          <a:schemeClr val="tx1"/>
                        </a:solidFill>
                      </a:endParaRPr>
                    </a:p>
                  </a:txBody>
                  <a:tcPr/>
                </a:tc>
              </a:tr>
              <a:tr h="370840">
                <a:tc>
                  <a:txBody>
                    <a:bodyPr/>
                    <a:lstStyle/>
                    <a:p>
                      <a:r>
                        <a:rPr lang="en-US" altLang="zh-CN" b="0" dirty="0" smtClean="0">
                          <a:solidFill>
                            <a:schemeClr val="tx1"/>
                          </a:solidFill>
                        </a:rPr>
                        <a:t>Product</a:t>
                      </a:r>
                      <a:endParaRPr lang="zh-CN" altLang="en-US" b="0" dirty="0">
                        <a:solidFill>
                          <a:schemeClr val="tx1"/>
                        </a:solidFill>
                      </a:endParaRPr>
                    </a:p>
                  </a:txBody>
                  <a:tcPr/>
                </a:tc>
                <a:tc>
                  <a:txBody>
                    <a:bodyPr/>
                    <a:lstStyle/>
                    <a:p>
                      <a:r>
                        <a:rPr lang="en-US" altLang="zh-CN" b="0" dirty="0" smtClean="0">
                          <a:solidFill>
                            <a:schemeClr val="tx1"/>
                          </a:solidFill>
                        </a:rPr>
                        <a:t>13</a:t>
                      </a:r>
                      <a:endParaRPr lang="zh-CN" altLang="en-US" b="0" dirty="0">
                        <a:solidFill>
                          <a:schemeClr val="tx1"/>
                        </a:solidFill>
                      </a:endParaRPr>
                    </a:p>
                  </a:txBody>
                  <a:tcPr/>
                </a:tc>
                <a:tc>
                  <a:txBody>
                    <a:bodyPr/>
                    <a:lstStyle/>
                    <a:p>
                      <a:pPr algn="ctr"/>
                      <a:r>
                        <a:rPr lang="en-US" altLang="zh-CN" b="0" dirty="0" smtClean="0">
                          <a:solidFill>
                            <a:schemeClr val="tx1"/>
                          </a:solidFill>
                        </a:rPr>
                        <a:t>T</a:t>
                      </a:r>
                      <a:endParaRPr lang="zh-CN" altLang="en-US" b="0" dirty="0">
                        <a:solidFill>
                          <a:schemeClr val="tx1"/>
                        </a:solidFill>
                      </a:endParaRPr>
                    </a:p>
                  </a:txBody>
                  <a:tcPr/>
                </a:tc>
                <a:tc>
                  <a:txBody>
                    <a:bodyPr/>
                    <a:lstStyle/>
                    <a:p>
                      <a:r>
                        <a:rPr lang="en-US" altLang="zh-CN" dirty="0" smtClean="0">
                          <a:solidFill>
                            <a:schemeClr val="tx1"/>
                          </a:solidFill>
                        </a:rPr>
                        <a:t>Type</a:t>
                      </a:r>
                      <a:endParaRPr lang="zh-CN" altLang="en-US" dirty="0">
                        <a:solidFill>
                          <a:schemeClr val="tx1"/>
                        </a:solidFill>
                      </a:endParaRPr>
                    </a:p>
                  </a:txBody>
                  <a:tcPr/>
                </a:tc>
                <a:tc>
                  <a:txBody>
                    <a:bodyPr/>
                    <a:lstStyle/>
                    <a:p>
                      <a:r>
                        <a:rPr lang="en-US" altLang="zh-CN" dirty="0" smtClean="0">
                          <a:solidFill>
                            <a:schemeClr val="tx1"/>
                          </a:solidFill>
                        </a:rPr>
                        <a:t>4</a:t>
                      </a:r>
                      <a:endParaRPr lang="zh-CN" altLang="en-US" dirty="0">
                        <a:solidFill>
                          <a:schemeClr val="tx1"/>
                        </a:solidFill>
                      </a:endParaRPr>
                    </a:p>
                  </a:txBody>
                  <a:tcPr/>
                </a:tc>
                <a:tc>
                  <a:txBody>
                    <a:bodyPr/>
                    <a:lstStyle/>
                    <a:p>
                      <a:pPr algn="ctr"/>
                      <a:r>
                        <a:rPr lang="en-US" altLang="zh-CN" dirty="0" smtClean="0">
                          <a:solidFill>
                            <a:schemeClr val="tx1"/>
                          </a:solidFill>
                        </a:rPr>
                        <a:t>T</a:t>
                      </a:r>
                      <a:endParaRPr lang="zh-CN" altLang="en-US" dirty="0">
                        <a:solidFill>
                          <a:schemeClr val="tx1"/>
                        </a:solidFill>
                      </a:endParaRPr>
                    </a:p>
                  </a:txBody>
                  <a:tcPr/>
                </a:tc>
              </a:tr>
              <a:tr h="370840">
                <a:tc>
                  <a:txBody>
                    <a:bodyPr/>
                    <a:lstStyle/>
                    <a:p>
                      <a:r>
                        <a:rPr lang="en-US" altLang="zh-CN" b="0" dirty="0" smtClean="0">
                          <a:solidFill>
                            <a:schemeClr val="tx1"/>
                          </a:solidFill>
                        </a:rPr>
                        <a:t>Priority</a:t>
                      </a:r>
                      <a:endParaRPr lang="zh-CN" altLang="en-US" b="0" dirty="0">
                        <a:solidFill>
                          <a:schemeClr val="tx1"/>
                        </a:solidFill>
                      </a:endParaRPr>
                    </a:p>
                  </a:txBody>
                  <a:tcPr/>
                </a:tc>
                <a:tc>
                  <a:txBody>
                    <a:bodyPr/>
                    <a:lstStyle/>
                    <a:p>
                      <a:r>
                        <a:rPr lang="en-US" altLang="zh-CN" b="0" dirty="0" smtClean="0">
                          <a:solidFill>
                            <a:schemeClr val="tx1"/>
                          </a:solidFill>
                        </a:rPr>
                        <a:t>12</a:t>
                      </a:r>
                      <a:endParaRPr lang="zh-CN" altLang="en-US" b="0" dirty="0">
                        <a:solidFill>
                          <a:schemeClr val="tx1"/>
                        </a:solidFill>
                      </a:endParaRPr>
                    </a:p>
                  </a:txBody>
                  <a:tcPr/>
                </a:tc>
                <a:tc>
                  <a:txBody>
                    <a:bodyPr/>
                    <a:lstStyle/>
                    <a:p>
                      <a:pPr algn="ctr"/>
                      <a:r>
                        <a:rPr lang="en-US" altLang="zh-CN" b="0" dirty="0" smtClean="0">
                          <a:solidFill>
                            <a:schemeClr val="tx1"/>
                          </a:solidFill>
                        </a:rPr>
                        <a:t>T</a:t>
                      </a:r>
                      <a:endParaRPr lang="zh-CN" altLang="en-US" b="0" dirty="0">
                        <a:solidFill>
                          <a:schemeClr val="tx1"/>
                        </a:solidFill>
                      </a:endParaRPr>
                    </a:p>
                  </a:txBody>
                  <a:tcPr/>
                </a:tc>
                <a:tc>
                  <a:txBody>
                    <a:bodyPr/>
                    <a:lstStyle/>
                    <a:p>
                      <a:r>
                        <a:rPr lang="en-US" altLang="zh-CN" dirty="0" smtClean="0">
                          <a:solidFill>
                            <a:schemeClr val="tx1"/>
                          </a:solidFill>
                        </a:rPr>
                        <a:t>Assignee</a:t>
                      </a:r>
                      <a:endParaRPr lang="zh-CN" altLang="en-US" dirty="0">
                        <a:solidFill>
                          <a:schemeClr val="tx1"/>
                        </a:solidFill>
                      </a:endParaRPr>
                    </a:p>
                  </a:txBody>
                  <a:tcPr/>
                </a:tc>
                <a:tc>
                  <a:txBody>
                    <a:bodyPr/>
                    <a:lstStyle/>
                    <a:p>
                      <a:r>
                        <a:rPr lang="en-US" altLang="zh-CN" dirty="0" smtClean="0">
                          <a:solidFill>
                            <a:schemeClr val="tx1"/>
                          </a:solidFill>
                        </a:rPr>
                        <a:t>2</a:t>
                      </a:r>
                      <a:endParaRPr lang="zh-CN" altLang="en-US" dirty="0">
                        <a:solidFill>
                          <a:schemeClr val="tx1"/>
                        </a:solidFill>
                      </a:endParaRPr>
                    </a:p>
                  </a:txBody>
                  <a:tcPr/>
                </a:tc>
                <a:tc>
                  <a:txBody>
                    <a:bodyPr/>
                    <a:lstStyle/>
                    <a:p>
                      <a:pPr algn="ctr"/>
                      <a:r>
                        <a:rPr lang="en-US" altLang="zh-CN" dirty="0" smtClean="0">
                          <a:solidFill>
                            <a:schemeClr val="tx1"/>
                          </a:solidFill>
                        </a:rPr>
                        <a:t>T</a:t>
                      </a:r>
                      <a:endParaRPr lang="zh-CN" altLang="en-US" dirty="0">
                        <a:solidFill>
                          <a:schemeClr val="tx1"/>
                        </a:solidFill>
                      </a:endParaRPr>
                    </a:p>
                  </a:txBody>
                  <a:tcPr/>
                </a:tc>
              </a:tr>
              <a:tr h="370840">
                <a:tc>
                  <a:txBody>
                    <a:bodyPr/>
                    <a:lstStyle/>
                    <a:p>
                      <a:r>
                        <a:rPr lang="en-US" altLang="zh-CN" dirty="0" smtClean="0">
                          <a:solidFill>
                            <a:schemeClr val="tx1"/>
                          </a:solidFill>
                        </a:rPr>
                        <a:t>Severity</a:t>
                      </a:r>
                      <a:endParaRPr lang="zh-CN" altLang="en-US" dirty="0">
                        <a:solidFill>
                          <a:schemeClr val="tx1"/>
                        </a:solidFill>
                      </a:endParaRPr>
                    </a:p>
                  </a:txBody>
                  <a:tcPr/>
                </a:tc>
                <a:tc>
                  <a:txBody>
                    <a:bodyPr/>
                    <a:lstStyle/>
                    <a:p>
                      <a:r>
                        <a:rPr lang="en-US" altLang="zh-CN" dirty="0" smtClean="0">
                          <a:solidFill>
                            <a:schemeClr val="tx1"/>
                          </a:solidFill>
                        </a:rPr>
                        <a:t>9</a:t>
                      </a:r>
                      <a:endParaRPr lang="zh-CN" altLang="en-US" dirty="0">
                        <a:solidFill>
                          <a:schemeClr val="tx1"/>
                        </a:solidFill>
                      </a:endParaRPr>
                    </a:p>
                  </a:txBody>
                  <a:tcPr/>
                </a:tc>
                <a:tc>
                  <a:txBody>
                    <a:bodyPr/>
                    <a:lstStyle/>
                    <a:p>
                      <a:pPr algn="ctr"/>
                      <a:r>
                        <a:rPr lang="en-US" altLang="zh-CN" dirty="0" smtClean="0">
                          <a:solidFill>
                            <a:schemeClr val="tx1"/>
                          </a:solidFill>
                        </a:rPr>
                        <a:t>T</a:t>
                      </a:r>
                      <a:endParaRPr lang="zh-CN" altLang="en-US" dirty="0">
                        <a:solidFill>
                          <a:schemeClr val="tx1"/>
                        </a:solidFill>
                      </a:endParaRPr>
                    </a:p>
                  </a:txBody>
                  <a:tcPr/>
                </a:tc>
                <a:tc>
                  <a:txBody>
                    <a:bodyPr/>
                    <a:lstStyle/>
                    <a:p>
                      <a:r>
                        <a:rPr lang="en-US" altLang="zh-CN" dirty="0" smtClean="0">
                          <a:solidFill>
                            <a:schemeClr val="tx1"/>
                          </a:solidFill>
                        </a:rPr>
                        <a:t>Keywords</a:t>
                      </a:r>
                      <a:endParaRPr lang="zh-CN" altLang="en-US" dirty="0">
                        <a:solidFill>
                          <a:schemeClr val="tx1"/>
                        </a:solidFill>
                      </a:endParaRPr>
                    </a:p>
                  </a:txBody>
                  <a:tcPr/>
                </a:tc>
                <a:tc>
                  <a:txBody>
                    <a:bodyPr/>
                    <a:lstStyle/>
                    <a:p>
                      <a:r>
                        <a:rPr lang="en-US" altLang="zh-CN" dirty="0" smtClean="0">
                          <a:solidFill>
                            <a:schemeClr val="tx1"/>
                          </a:solidFill>
                        </a:rPr>
                        <a:t>2</a:t>
                      </a:r>
                      <a:endParaRPr lang="zh-CN" altLang="en-US" dirty="0">
                        <a:solidFill>
                          <a:schemeClr val="tx1"/>
                        </a:solidFill>
                      </a:endParaRPr>
                    </a:p>
                  </a:txBody>
                  <a:tcPr/>
                </a:tc>
                <a:tc>
                  <a:txBody>
                    <a:bodyPr/>
                    <a:lstStyle/>
                    <a:p>
                      <a:pPr algn="ctr"/>
                      <a:r>
                        <a:rPr lang="en-US" altLang="zh-CN" dirty="0" smtClean="0">
                          <a:solidFill>
                            <a:schemeClr val="tx1"/>
                          </a:solidFill>
                        </a:rPr>
                        <a:t>T</a:t>
                      </a:r>
                      <a:endParaRPr lang="zh-CN" altLang="en-US" dirty="0">
                        <a:solidFill>
                          <a:schemeClr val="tx1"/>
                        </a:solidFill>
                      </a:endParaRPr>
                    </a:p>
                  </a:txBody>
                  <a:tcPr/>
                </a:tc>
              </a:tr>
              <a:tr h="370840">
                <a:tc>
                  <a:txBody>
                    <a:bodyPr/>
                    <a:lstStyle/>
                    <a:p>
                      <a:r>
                        <a:rPr lang="en-US" altLang="zh-CN" dirty="0" smtClean="0">
                          <a:solidFill>
                            <a:schemeClr val="tx1"/>
                          </a:solidFill>
                        </a:rPr>
                        <a:t>Version</a:t>
                      </a:r>
                      <a:endParaRPr lang="zh-CN" altLang="en-US" dirty="0">
                        <a:solidFill>
                          <a:schemeClr val="tx1"/>
                        </a:solidFill>
                      </a:endParaRPr>
                    </a:p>
                  </a:txBody>
                  <a:tcPr/>
                </a:tc>
                <a:tc>
                  <a:txBody>
                    <a:bodyPr/>
                    <a:lstStyle/>
                    <a:p>
                      <a:r>
                        <a:rPr lang="en-US" altLang="zh-CN" dirty="0" smtClean="0">
                          <a:solidFill>
                            <a:schemeClr val="tx1"/>
                          </a:solidFill>
                        </a:rPr>
                        <a:t>9</a:t>
                      </a:r>
                      <a:endParaRPr lang="zh-CN" altLang="en-US" dirty="0">
                        <a:solidFill>
                          <a:schemeClr val="tx1"/>
                        </a:solidFill>
                      </a:endParaRPr>
                    </a:p>
                  </a:txBody>
                  <a:tcPr/>
                </a:tc>
                <a:tc>
                  <a:txBody>
                    <a:bodyPr/>
                    <a:lstStyle/>
                    <a:p>
                      <a:pPr algn="ctr"/>
                      <a:r>
                        <a:rPr lang="en-US" altLang="zh-CN" dirty="0" smtClean="0">
                          <a:solidFill>
                            <a:schemeClr val="tx1"/>
                          </a:solidFill>
                        </a:rPr>
                        <a:t>T</a:t>
                      </a:r>
                      <a:endParaRPr lang="zh-CN" altLang="en-US" dirty="0">
                        <a:solidFill>
                          <a:schemeClr val="tx1"/>
                        </a:solidFill>
                      </a:endParaRPr>
                    </a:p>
                  </a:txBody>
                  <a:tcPr/>
                </a:tc>
                <a:tc>
                  <a:txBody>
                    <a:bodyPr/>
                    <a:lstStyle/>
                    <a:p>
                      <a:r>
                        <a:rPr lang="en-US" altLang="zh-CN" dirty="0" smtClean="0">
                          <a:solidFill>
                            <a:schemeClr val="tx1"/>
                          </a:solidFill>
                        </a:rPr>
                        <a:t>Attachments</a:t>
                      </a:r>
                      <a:endParaRPr lang="zh-CN" altLang="en-US" dirty="0">
                        <a:solidFill>
                          <a:schemeClr val="tx1"/>
                        </a:solidFill>
                      </a:endParaRPr>
                    </a:p>
                  </a:txBody>
                  <a:tcPr/>
                </a:tc>
                <a:tc>
                  <a:txBody>
                    <a:bodyPr/>
                    <a:lstStyle/>
                    <a:p>
                      <a:r>
                        <a:rPr lang="en-US" altLang="zh-CN" dirty="0" smtClean="0">
                          <a:solidFill>
                            <a:schemeClr val="tx1"/>
                          </a:solidFill>
                        </a:rPr>
                        <a:t>1</a:t>
                      </a:r>
                      <a:endParaRPr lang="zh-CN" altLang="en-US" dirty="0">
                        <a:solidFill>
                          <a:schemeClr val="tx1"/>
                        </a:solidFill>
                      </a:endParaRPr>
                    </a:p>
                  </a:txBody>
                  <a:tcPr/>
                </a:tc>
                <a:tc>
                  <a:txBody>
                    <a:bodyPr/>
                    <a:lstStyle/>
                    <a:p>
                      <a:pPr algn="ctr"/>
                      <a:r>
                        <a:rPr lang="en-US" altLang="zh-CN" dirty="0" smtClean="0">
                          <a:solidFill>
                            <a:schemeClr val="tx1"/>
                          </a:solidFill>
                        </a:rPr>
                        <a:t>T</a:t>
                      </a:r>
                      <a:endParaRPr lang="zh-CN" altLang="en-US" dirty="0">
                        <a:solidFill>
                          <a:schemeClr val="tx1"/>
                        </a:solidFill>
                      </a:endParaRPr>
                    </a:p>
                  </a:txBody>
                  <a:tcPr/>
                </a:tc>
              </a:tr>
              <a:tr h="370840">
                <a:tc>
                  <a:txBody>
                    <a:bodyPr/>
                    <a:lstStyle/>
                    <a:p>
                      <a:r>
                        <a:rPr lang="en-US" altLang="zh-CN" dirty="0" smtClean="0">
                          <a:solidFill>
                            <a:schemeClr val="tx1"/>
                          </a:solidFill>
                        </a:rPr>
                        <a:t>Comment</a:t>
                      </a:r>
                      <a:endParaRPr lang="zh-CN" altLang="en-US" dirty="0">
                        <a:solidFill>
                          <a:schemeClr val="tx1"/>
                        </a:solidFill>
                      </a:endParaRPr>
                    </a:p>
                  </a:txBody>
                  <a:tcPr/>
                </a:tc>
                <a:tc>
                  <a:txBody>
                    <a:bodyPr/>
                    <a:lstStyle/>
                    <a:p>
                      <a:r>
                        <a:rPr lang="en-US" altLang="zh-CN" dirty="0" smtClean="0">
                          <a:solidFill>
                            <a:schemeClr val="tx1"/>
                          </a:solidFill>
                        </a:rPr>
                        <a:t>9</a:t>
                      </a:r>
                      <a:endParaRPr lang="zh-CN" altLang="en-US" dirty="0">
                        <a:solidFill>
                          <a:schemeClr val="tx1"/>
                        </a:solidFill>
                      </a:endParaRPr>
                    </a:p>
                  </a:txBody>
                  <a:tcPr/>
                </a:tc>
                <a:tc>
                  <a:txBody>
                    <a:bodyPr/>
                    <a:lstStyle/>
                    <a:p>
                      <a:pPr algn="ctr"/>
                      <a:r>
                        <a:rPr lang="en-US" altLang="zh-CN" dirty="0" smtClean="0">
                          <a:solidFill>
                            <a:schemeClr val="tx1"/>
                          </a:solidFill>
                        </a:rPr>
                        <a:t>T</a:t>
                      </a:r>
                      <a:endParaRPr lang="zh-CN" altLang="en-US" dirty="0">
                        <a:solidFill>
                          <a:schemeClr val="tx1"/>
                        </a:solidFill>
                      </a:endParaRPr>
                    </a:p>
                  </a:txBody>
                  <a:tcPr/>
                </a:tc>
                <a:tc>
                  <a:txBody>
                    <a:bodyPr/>
                    <a:lstStyle/>
                    <a:p>
                      <a:r>
                        <a:rPr lang="en-US" altLang="zh-CN" dirty="0" smtClean="0">
                          <a:solidFill>
                            <a:schemeClr val="tx1"/>
                          </a:solidFill>
                        </a:rPr>
                        <a:t>CC</a:t>
                      </a:r>
                      <a:r>
                        <a:rPr lang="zh-CN" altLang="en-US" dirty="0" smtClean="0">
                          <a:solidFill>
                            <a:schemeClr val="tx1"/>
                          </a:solidFill>
                        </a:rPr>
                        <a:t> </a:t>
                      </a:r>
                      <a:r>
                        <a:rPr lang="en-US" altLang="zh-CN" dirty="0" smtClean="0">
                          <a:solidFill>
                            <a:schemeClr val="tx1"/>
                          </a:solidFill>
                        </a:rPr>
                        <a:t>List</a:t>
                      </a:r>
                      <a:endParaRPr lang="zh-CN" altLang="en-US" dirty="0">
                        <a:solidFill>
                          <a:schemeClr val="tx1"/>
                        </a:solidFill>
                      </a:endParaRPr>
                    </a:p>
                  </a:txBody>
                  <a:tcPr/>
                </a:tc>
                <a:tc>
                  <a:txBody>
                    <a:bodyPr/>
                    <a:lstStyle/>
                    <a:p>
                      <a:r>
                        <a:rPr lang="en-US" altLang="zh-CN" dirty="0" smtClean="0">
                          <a:solidFill>
                            <a:schemeClr val="tx1"/>
                          </a:solidFill>
                        </a:rPr>
                        <a:t>1</a:t>
                      </a:r>
                      <a:endParaRPr lang="zh-CN" altLang="en-US" dirty="0">
                        <a:solidFill>
                          <a:schemeClr val="tx1"/>
                        </a:solidFill>
                      </a:endParaRPr>
                    </a:p>
                  </a:txBody>
                  <a:tcPr/>
                </a:tc>
                <a:tc>
                  <a:txBody>
                    <a:bodyPr/>
                    <a:lstStyle/>
                    <a:p>
                      <a:pPr algn="ctr"/>
                      <a:r>
                        <a:rPr lang="en-US" altLang="zh-CN" dirty="0" smtClean="0">
                          <a:solidFill>
                            <a:schemeClr val="tx1"/>
                          </a:solidFill>
                        </a:rPr>
                        <a:t>T</a:t>
                      </a:r>
                      <a:endParaRPr lang="zh-CN" altLang="en-US" dirty="0">
                        <a:solidFill>
                          <a:schemeClr val="tx1"/>
                        </a:solidFill>
                      </a:endParaRPr>
                    </a:p>
                  </a:txBody>
                  <a:tcPr/>
                </a:tc>
              </a:tr>
              <a:tr h="370840">
                <a:tc>
                  <a:txBody>
                    <a:bodyPr/>
                    <a:lstStyle/>
                    <a:p>
                      <a:r>
                        <a:rPr lang="en-US" altLang="zh-CN" dirty="0" smtClean="0">
                          <a:solidFill>
                            <a:schemeClr val="tx1"/>
                          </a:solidFill>
                        </a:rPr>
                        <a:t>Reporter</a:t>
                      </a:r>
                      <a:endParaRPr lang="zh-CN" altLang="en-US" dirty="0">
                        <a:solidFill>
                          <a:schemeClr val="tx1"/>
                        </a:solidFill>
                      </a:endParaRPr>
                    </a:p>
                  </a:txBody>
                  <a:tcPr/>
                </a:tc>
                <a:tc>
                  <a:txBody>
                    <a:bodyPr/>
                    <a:lstStyle/>
                    <a:p>
                      <a:r>
                        <a:rPr lang="en-US" altLang="zh-CN" dirty="0" smtClean="0">
                          <a:solidFill>
                            <a:schemeClr val="tx1"/>
                          </a:solidFill>
                        </a:rPr>
                        <a:t>6</a:t>
                      </a:r>
                      <a:endParaRPr lang="zh-CN" altLang="en-US" dirty="0">
                        <a:solidFill>
                          <a:schemeClr val="tx1"/>
                        </a:solidFill>
                      </a:endParaRPr>
                    </a:p>
                  </a:txBody>
                  <a:tcPr/>
                </a:tc>
                <a:tc>
                  <a:txBody>
                    <a:bodyPr/>
                    <a:lstStyle/>
                    <a:p>
                      <a:pPr algn="ctr"/>
                      <a:r>
                        <a:rPr lang="en-US" altLang="zh-CN" dirty="0" smtClean="0">
                          <a:solidFill>
                            <a:schemeClr val="tx1"/>
                          </a:solidFill>
                        </a:rPr>
                        <a:t>F</a:t>
                      </a:r>
                      <a:endParaRPr lang="zh-CN" altLang="en-US" dirty="0">
                        <a:solidFill>
                          <a:schemeClr val="tx1"/>
                        </a:solidFill>
                      </a:endParaRPr>
                    </a:p>
                  </a:txBody>
                  <a:tcPr/>
                </a:tc>
                <a:tc>
                  <a:txBody>
                    <a:bodyPr/>
                    <a:lstStyle/>
                    <a:p>
                      <a:r>
                        <a:rPr lang="en-US" altLang="zh-CN" dirty="0" smtClean="0">
                          <a:solidFill>
                            <a:schemeClr val="tx1"/>
                          </a:solidFill>
                        </a:rPr>
                        <a:t>Target</a:t>
                      </a:r>
                      <a:r>
                        <a:rPr lang="zh-CN" altLang="en-US" dirty="0" smtClean="0">
                          <a:solidFill>
                            <a:schemeClr val="tx1"/>
                          </a:solidFill>
                        </a:rPr>
                        <a:t> </a:t>
                      </a:r>
                      <a:r>
                        <a:rPr lang="en-US" altLang="zh-CN" dirty="0" smtClean="0">
                          <a:solidFill>
                            <a:schemeClr val="tx1"/>
                          </a:solidFill>
                        </a:rPr>
                        <a:t>Milestone</a:t>
                      </a:r>
                      <a:endParaRPr lang="zh-CN" altLang="en-US" dirty="0">
                        <a:solidFill>
                          <a:schemeClr val="tx1"/>
                        </a:solidFill>
                      </a:endParaRPr>
                    </a:p>
                  </a:txBody>
                  <a:tcPr/>
                </a:tc>
                <a:tc>
                  <a:txBody>
                    <a:bodyPr/>
                    <a:lstStyle/>
                    <a:p>
                      <a:r>
                        <a:rPr lang="en-US" altLang="zh-CN" dirty="0" smtClean="0">
                          <a:solidFill>
                            <a:schemeClr val="tx1"/>
                          </a:solidFill>
                        </a:rPr>
                        <a:t>1</a:t>
                      </a:r>
                      <a:endParaRPr lang="zh-CN" altLang="en-US" dirty="0">
                        <a:solidFill>
                          <a:schemeClr val="tx1"/>
                        </a:solidFill>
                      </a:endParaRPr>
                    </a:p>
                  </a:txBody>
                  <a:tcPr/>
                </a:tc>
                <a:tc>
                  <a:txBody>
                    <a:bodyPr/>
                    <a:lstStyle/>
                    <a:p>
                      <a:pPr algn="ctr"/>
                      <a:r>
                        <a:rPr lang="en-US" altLang="zh-CN" dirty="0" smtClean="0">
                          <a:solidFill>
                            <a:schemeClr val="tx1"/>
                          </a:solidFill>
                        </a:rPr>
                        <a:t>T</a:t>
                      </a:r>
                      <a:endParaRPr lang="zh-CN" altLang="en-US" dirty="0">
                        <a:solidFill>
                          <a:schemeClr val="tx1"/>
                        </a:solidFill>
                      </a:endParaRPr>
                    </a:p>
                  </a:txBody>
                  <a:tcPr/>
                </a:tc>
              </a:tr>
            </a:tbl>
          </a:graphicData>
        </a:graphic>
      </p:graphicFrame>
      <p:sp>
        <p:nvSpPr>
          <p:cNvPr id="5" name="幻灯片编号占位符 4"/>
          <p:cNvSpPr>
            <a:spLocks noGrp="1"/>
          </p:cNvSpPr>
          <p:nvPr>
            <p:ph type="sldNum" sz="quarter" idx="12"/>
          </p:nvPr>
        </p:nvSpPr>
        <p:spPr/>
        <p:txBody>
          <a:bodyPr/>
          <a:lstStyle/>
          <a:p>
            <a:fld id="{4FAB73BC-B049-4115-A692-8D63A059BFB8}" type="slidenum">
              <a:rPr lang="en-US" smtClean="0"/>
              <a:t>16</a:t>
            </a:fld>
            <a:endParaRPr lang="en-US"/>
          </a:p>
        </p:txBody>
      </p:sp>
      <p:sp>
        <p:nvSpPr>
          <p:cNvPr id="7" name="五角星 6"/>
          <p:cNvSpPr/>
          <p:nvPr/>
        </p:nvSpPr>
        <p:spPr>
          <a:xfrm>
            <a:off x="468356" y="2546216"/>
            <a:ext cx="226465" cy="22646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五角星 7"/>
          <p:cNvSpPr/>
          <p:nvPr/>
        </p:nvSpPr>
        <p:spPr>
          <a:xfrm>
            <a:off x="468356" y="2924508"/>
            <a:ext cx="226465" cy="22646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五角星 8"/>
          <p:cNvSpPr/>
          <p:nvPr/>
        </p:nvSpPr>
        <p:spPr>
          <a:xfrm>
            <a:off x="468356" y="3302800"/>
            <a:ext cx="226465" cy="22646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五角星 9"/>
          <p:cNvSpPr/>
          <p:nvPr/>
        </p:nvSpPr>
        <p:spPr>
          <a:xfrm>
            <a:off x="472401" y="3681092"/>
            <a:ext cx="226465" cy="22646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五角星 10"/>
          <p:cNvSpPr/>
          <p:nvPr/>
        </p:nvSpPr>
        <p:spPr>
          <a:xfrm>
            <a:off x="468356" y="2167924"/>
            <a:ext cx="226465" cy="22646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850903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8000" dirty="0" smtClean="0"/>
              <a:t>RQ2</a:t>
            </a:r>
            <a:r>
              <a:rPr kumimoji="1" lang="zh-CN" altLang="en-US" sz="3600" dirty="0"/>
              <a:t> </a:t>
            </a:r>
            <a:r>
              <a:rPr kumimoji="1" lang="en-US" altLang="zh-CN" sz="3600" dirty="0"/>
              <a:t>result</a:t>
            </a:r>
            <a:endParaRPr kumimoji="1" lang="zh-CN" altLang="en-US" sz="8000" dirty="0"/>
          </a:p>
        </p:txBody>
      </p:sp>
      <p:sp>
        <p:nvSpPr>
          <p:cNvPr id="3" name="内容占位符 2"/>
          <p:cNvSpPr>
            <a:spLocks noGrp="1"/>
          </p:cNvSpPr>
          <p:nvPr>
            <p:ph idx="1"/>
          </p:nvPr>
        </p:nvSpPr>
        <p:spPr>
          <a:xfrm>
            <a:off x="685800" y="2121408"/>
            <a:ext cx="7772400" cy="4736592"/>
          </a:xfrm>
        </p:spPr>
        <p:txBody>
          <a:bodyPr>
            <a:normAutofit/>
          </a:bodyPr>
          <a:lstStyle/>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r>
              <a:rPr lang="en-US" altLang="zh-CN" sz="2400" dirty="0" smtClean="0"/>
              <a:t>Except </a:t>
            </a:r>
            <a:r>
              <a:rPr lang="en-US" altLang="zh-CN" sz="2400" dirty="0"/>
              <a:t>for </a:t>
            </a:r>
            <a:r>
              <a:rPr lang="en-US" altLang="zh-CN" sz="2400" i="1" u="sng" dirty="0">
                <a:solidFill>
                  <a:schemeClr val="accent6">
                    <a:lumMod val="50000"/>
                  </a:schemeClr>
                </a:solidFill>
              </a:rPr>
              <a:t>reporter, report time and description</a:t>
            </a:r>
            <a:r>
              <a:rPr lang="en-US" altLang="zh-CN" sz="2400" dirty="0"/>
              <a:t>, all the </a:t>
            </a:r>
            <a:r>
              <a:rPr lang="en-US" altLang="zh-CN" sz="2400" dirty="0" smtClean="0"/>
              <a:t>attributes </a:t>
            </a:r>
            <a:r>
              <a:rPr lang="en-US" altLang="zh-CN" sz="2400" dirty="0"/>
              <a:t>are changeable during the life cycle of an </a:t>
            </a:r>
            <a:r>
              <a:rPr lang="en-US" altLang="zh-CN" sz="2400" dirty="0" smtClean="0"/>
              <a:t>issue.</a:t>
            </a:r>
            <a:endParaRPr lang="en-US" altLang="zh-CN" sz="2400" dirty="0"/>
          </a:p>
        </p:txBody>
      </p:sp>
      <p:graphicFrame>
        <p:nvGraphicFramePr>
          <p:cNvPr id="4" name="表格 3"/>
          <p:cNvGraphicFramePr>
            <a:graphicFrameLocks noGrp="1"/>
          </p:cNvGraphicFramePr>
          <p:nvPr>
            <p:extLst>
              <p:ext uri="{D42A27DB-BD31-4B8C-83A1-F6EECF244321}">
                <p14:modId xmlns:p14="http://schemas.microsoft.com/office/powerpoint/2010/main" val="692965732"/>
              </p:ext>
            </p:extLst>
          </p:nvPr>
        </p:nvGraphicFramePr>
        <p:xfrm>
          <a:off x="849086" y="1756229"/>
          <a:ext cx="7641771" cy="3708400"/>
        </p:xfrm>
        <a:graphic>
          <a:graphicData uri="http://schemas.openxmlformats.org/drawingml/2006/table">
            <a:tbl>
              <a:tblPr firstRow="1" bandRow="1">
                <a:tableStyleId>{5940675A-B579-460E-94D1-54222C63F5DA}</a:tableStyleId>
              </a:tblPr>
              <a:tblGrid>
                <a:gridCol w="1517596"/>
                <a:gridCol w="556136"/>
                <a:gridCol w="1595394"/>
                <a:gridCol w="1947905"/>
                <a:gridCol w="489858"/>
                <a:gridCol w="1534882"/>
              </a:tblGrid>
              <a:tr h="370840">
                <a:tc>
                  <a:txBody>
                    <a:bodyPr/>
                    <a:lstStyle/>
                    <a:p>
                      <a:r>
                        <a:rPr lang="en-US" altLang="zh-CN" dirty="0" smtClean="0"/>
                        <a:t>Attribute</a:t>
                      </a:r>
                      <a:endParaRPr lang="zh-CN" altLang="en-US" dirty="0"/>
                    </a:p>
                  </a:txBody>
                  <a:tcPr/>
                </a:tc>
                <a:tc>
                  <a:txBody>
                    <a:bodyPr/>
                    <a:lstStyle/>
                    <a:p>
                      <a:r>
                        <a:rPr lang="en-US" altLang="zh-CN"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Changeable?</a:t>
                      </a:r>
                      <a:endParaRPr lang="zh-CN" altLang="en-US" dirty="0" smtClean="0"/>
                    </a:p>
                  </a:txBody>
                  <a:tcPr/>
                </a:tc>
                <a:tc>
                  <a:txBody>
                    <a:bodyPr/>
                    <a:lstStyle/>
                    <a:p>
                      <a:r>
                        <a:rPr lang="en-US" altLang="zh-CN" dirty="0" smtClean="0"/>
                        <a:t>Attribute</a:t>
                      </a:r>
                      <a:endParaRPr lang="zh-CN" altLang="en-US" dirty="0"/>
                    </a:p>
                  </a:txBody>
                  <a:tcPr/>
                </a:tc>
                <a:tc>
                  <a:txBody>
                    <a:bodyPr/>
                    <a:lstStyle/>
                    <a:p>
                      <a:r>
                        <a:rPr lang="en-US" altLang="zh-CN" dirty="0" smtClean="0"/>
                        <a:t>#</a:t>
                      </a:r>
                      <a:endParaRPr lang="zh-CN" altLang="en-US" dirty="0"/>
                    </a:p>
                  </a:txBody>
                  <a:tcPr/>
                </a:tc>
                <a:tc>
                  <a:txBody>
                    <a:bodyPr/>
                    <a:lstStyle/>
                    <a:p>
                      <a:r>
                        <a:rPr lang="en-US" altLang="zh-CN" dirty="0" smtClean="0"/>
                        <a:t>Changeable?</a:t>
                      </a:r>
                      <a:endParaRPr lang="zh-CN" altLang="en-US" dirty="0"/>
                    </a:p>
                  </a:txBody>
                  <a:tcPr/>
                </a:tc>
              </a:tr>
              <a:tr h="370840">
                <a:tc>
                  <a:txBody>
                    <a:bodyPr/>
                    <a:lstStyle/>
                    <a:p>
                      <a:r>
                        <a:rPr lang="en-US" altLang="zh-CN" dirty="0" smtClean="0"/>
                        <a:t>Description</a:t>
                      </a:r>
                      <a:endParaRPr lang="zh-CN" altLang="en-US" dirty="0"/>
                    </a:p>
                  </a:txBody>
                  <a:tcPr/>
                </a:tc>
                <a:tc>
                  <a:txBody>
                    <a:bodyPr/>
                    <a:lstStyle/>
                    <a:p>
                      <a:r>
                        <a:rPr lang="en-US" altLang="zh-CN" dirty="0" smtClean="0"/>
                        <a:t>48</a:t>
                      </a:r>
                      <a:endParaRPr lang="zh-CN" altLang="en-US" dirty="0"/>
                    </a:p>
                  </a:txBody>
                  <a:tcPr/>
                </a:tc>
                <a:tc>
                  <a:txBody>
                    <a:bodyPr/>
                    <a:lstStyle/>
                    <a:p>
                      <a:pPr algn="ctr"/>
                      <a:r>
                        <a:rPr lang="en-US" altLang="zh-CN" dirty="0" smtClean="0">
                          <a:solidFill>
                            <a:srgbClr val="C00000"/>
                          </a:solidFill>
                        </a:rPr>
                        <a:t>F</a:t>
                      </a:r>
                      <a:endParaRPr lang="zh-CN" altLang="en-US" dirty="0">
                        <a:solidFill>
                          <a:srgbClr val="C00000"/>
                        </a:solidFill>
                      </a:endParaRPr>
                    </a:p>
                  </a:txBody>
                  <a:tcPr/>
                </a:tc>
                <a:tc>
                  <a:txBody>
                    <a:bodyPr/>
                    <a:lstStyle/>
                    <a:p>
                      <a:r>
                        <a:rPr lang="en-US" altLang="zh-CN" dirty="0" smtClean="0"/>
                        <a:t>Report</a:t>
                      </a:r>
                      <a:r>
                        <a:rPr lang="zh-CN" altLang="en-US" dirty="0" smtClean="0"/>
                        <a:t> </a:t>
                      </a:r>
                      <a:r>
                        <a:rPr lang="en-US" altLang="zh-CN" dirty="0" smtClean="0"/>
                        <a:t>Time</a:t>
                      </a:r>
                      <a:endParaRPr lang="zh-CN" altLang="en-US" dirty="0"/>
                    </a:p>
                  </a:txBody>
                  <a:tcPr/>
                </a:tc>
                <a:tc>
                  <a:txBody>
                    <a:bodyPr/>
                    <a:lstStyle/>
                    <a:p>
                      <a:r>
                        <a:rPr lang="en-US" altLang="zh-CN" dirty="0" smtClean="0"/>
                        <a:t>6</a:t>
                      </a:r>
                      <a:endParaRPr lang="zh-CN" altLang="en-US" dirty="0"/>
                    </a:p>
                  </a:txBody>
                  <a:tcPr/>
                </a:tc>
                <a:tc>
                  <a:txBody>
                    <a:bodyPr/>
                    <a:lstStyle/>
                    <a:p>
                      <a:pPr algn="ctr"/>
                      <a:r>
                        <a:rPr lang="en-US" altLang="zh-CN" dirty="0" smtClean="0">
                          <a:solidFill>
                            <a:srgbClr val="C00000"/>
                          </a:solidFill>
                        </a:rPr>
                        <a:t>F</a:t>
                      </a:r>
                      <a:endParaRPr lang="zh-CN" altLang="en-US" dirty="0">
                        <a:solidFill>
                          <a:srgbClr val="C00000"/>
                        </a:solidFill>
                      </a:endParaRPr>
                    </a:p>
                  </a:txBody>
                  <a:tcPr/>
                </a:tc>
              </a:tr>
              <a:tr h="370840">
                <a:tc>
                  <a:txBody>
                    <a:bodyPr/>
                    <a:lstStyle/>
                    <a:p>
                      <a:r>
                        <a:rPr lang="en-US" altLang="zh-CN" b="0" dirty="0" smtClean="0">
                          <a:solidFill>
                            <a:schemeClr val="tx1"/>
                          </a:solidFill>
                        </a:rPr>
                        <a:t>Summary</a:t>
                      </a:r>
                      <a:endParaRPr lang="zh-CN" altLang="en-US" b="0" dirty="0">
                        <a:solidFill>
                          <a:schemeClr val="tx1"/>
                        </a:solidFill>
                      </a:endParaRPr>
                    </a:p>
                  </a:txBody>
                  <a:tcPr/>
                </a:tc>
                <a:tc>
                  <a:txBody>
                    <a:bodyPr/>
                    <a:lstStyle/>
                    <a:p>
                      <a:r>
                        <a:rPr lang="en-US" altLang="zh-CN" b="0" dirty="0" smtClean="0">
                          <a:solidFill>
                            <a:schemeClr val="tx1"/>
                          </a:solidFill>
                        </a:rPr>
                        <a:t>46</a:t>
                      </a:r>
                      <a:endParaRPr lang="zh-CN" altLang="en-US" b="0" dirty="0">
                        <a:solidFill>
                          <a:schemeClr val="tx1"/>
                        </a:solidFill>
                      </a:endParaRPr>
                    </a:p>
                  </a:txBody>
                  <a:tcPr/>
                </a:tc>
                <a:tc>
                  <a:txBody>
                    <a:bodyPr/>
                    <a:lstStyle/>
                    <a:p>
                      <a:pPr algn="ctr"/>
                      <a:r>
                        <a:rPr lang="en-US" altLang="zh-CN" b="0" dirty="0" smtClean="0">
                          <a:solidFill>
                            <a:schemeClr val="tx1"/>
                          </a:solidFill>
                        </a:rPr>
                        <a:t>T</a:t>
                      </a:r>
                      <a:endParaRPr lang="zh-CN" altLang="en-US" b="0" dirty="0">
                        <a:solidFill>
                          <a:schemeClr val="tx1"/>
                        </a:solidFill>
                      </a:endParaRPr>
                    </a:p>
                  </a:txBody>
                  <a:tcPr/>
                </a:tc>
                <a:tc>
                  <a:txBody>
                    <a:bodyPr/>
                    <a:lstStyle/>
                    <a:p>
                      <a:r>
                        <a:rPr lang="en-US" altLang="zh-CN" dirty="0" smtClean="0"/>
                        <a:t>OS</a:t>
                      </a:r>
                      <a:endParaRPr lang="zh-CN" altLang="en-US" dirty="0"/>
                    </a:p>
                  </a:txBody>
                  <a:tcPr/>
                </a:tc>
                <a:tc>
                  <a:txBody>
                    <a:bodyPr/>
                    <a:lstStyle/>
                    <a:p>
                      <a:r>
                        <a:rPr lang="en-US" altLang="zh-CN" dirty="0" smtClean="0"/>
                        <a:t>5</a:t>
                      </a:r>
                      <a:endParaRPr lang="zh-CN" altLang="en-US" dirty="0"/>
                    </a:p>
                  </a:txBody>
                  <a:tcPr/>
                </a:tc>
                <a:tc>
                  <a:txBody>
                    <a:bodyPr/>
                    <a:lstStyle/>
                    <a:p>
                      <a:pPr algn="ctr"/>
                      <a:r>
                        <a:rPr lang="en-US" altLang="zh-CN" dirty="0" smtClean="0"/>
                        <a:t>T</a:t>
                      </a:r>
                      <a:endParaRPr lang="zh-CN" altLang="en-US" dirty="0"/>
                    </a:p>
                  </a:txBody>
                  <a:tcPr/>
                </a:tc>
              </a:tr>
              <a:tr h="370840">
                <a:tc>
                  <a:txBody>
                    <a:bodyPr/>
                    <a:lstStyle/>
                    <a:p>
                      <a:r>
                        <a:rPr lang="en-US" altLang="zh-CN" b="0" dirty="0" smtClean="0">
                          <a:solidFill>
                            <a:schemeClr val="tx1"/>
                          </a:solidFill>
                        </a:rPr>
                        <a:t>Component</a:t>
                      </a:r>
                      <a:endParaRPr lang="zh-CN" altLang="en-US" b="0" dirty="0">
                        <a:solidFill>
                          <a:schemeClr val="tx1"/>
                        </a:solidFill>
                      </a:endParaRPr>
                    </a:p>
                  </a:txBody>
                  <a:tcPr/>
                </a:tc>
                <a:tc>
                  <a:txBody>
                    <a:bodyPr/>
                    <a:lstStyle/>
                    <a:p>
                      <a:r>
                        <a:rPr lang="en-US" altLang="zh-CN" b="0" dirty="0" smtClean="0">
                          <a:solidFill>
                            <a:schemeClr val="tx1"/>
                          </a:solidFill>
                        </a:rPr>
                        <a:t>15</a:t>
                      </a:r>
                      <a:endParaRPr lang="zh-CN" altLang="en-US" b="0" dirty="0">
                        <a:solidFill>
                          <a:schemeClr val="tx1"/>
                        </a:solidFill>
                      </a:endParaRPr>
                    </a:p>
                  </a:txBody>
                  <a:tcPr/>
                </a:tc>
                <a:tc>
                  <a:txBody>
                    <a:bodyPr/>
                    <a:lstStyle/>
                    <a:p>
                      <a:pPr algn="ctr"/>
                      <a:r>
                        <a:rPr lang="en-US" altLang="zh-CN" b="0" dirty="0" smtClean="0">
                          <a:solidFill>
                            <a:schemeClr val="tx1"/>
                          </a:solidFill>
                        </a:rPr>
                        <a:t>T</a:t>
                      </a:r>
                      <a:endParaRPr lang="zh-CN" altLang="en-US" b="0" dirty="0">
                        <a:solidFill>
                          <a:schemeClr val="tx1"/>
                        </a:solidFill>
                      </a:endParaRPr>
                    </a:p>
                  </a:txBody>
                  <a:tcPr/>
                </a:tc>
                <a:tc>
                  <a:txBody>
                    <a:bodyPr/>
                    <a:lstStyle/>
                    <a:p>
                      <a:r>
                        <a:rPr lang="en-US" altLang="zh-CN" dirty="0" smtClean="0"/>
                        <a:t>Platform</a:t>
                      </a:r>
                      <a:endParaRPr lang="zh-CN" altLang="en-US" dirty="0"/>
                    </a:p>
                  </a:txBody>
                  <a:tcPr/>
                </a:tc>
                <a:tc>
                  <a:txBody>
                    <a:bodyPr/>
                    <a:lstStyle/>
                    <a:p>
                      <a:r>
                        <a:rPr lang="en-US" altLang="zh-CN" dirty="0" smtClean="0"/>
                        <a:t>4</a:t>
                      </a:r>
                      <a:endParaRPr lang="zh-CN" altLang="en-US" dirty="0"/>
                    </a:p>
                  </a:txBody>
                  <a:tcPr/>
                </a:tc>
                <a:tc>
                  <a:txBody>
                    <a:bodyPr/>
                    <a:lstStyle/>
                    <a:p>
                      <a:pPr algn="ctr"/>
                      <a:r>
                        <a:rPr lang="en-US" altLang="zh-CN" dirty="0" smtClean="0"/>
                        <a:t>T</a:t>
                      </a:r>
                      <a:endParaRPr lang="zh-CN" altLang="en-US" dirty="0"/>
                    </a:p>
                  </a:txBody>
                  <a:tcPr/>
                </a:tc>
              </a:tr>
              <a:tr h="370840">
                <a:tc>
                  <a:txBody>
                    <a:bodyPr/>
                    <a:lstStyle/>
                    <a:p>
                      <a:r>
                        <a:rPr lang="en-US" altLang="zh-CN" b="0" dirty="0" smtClean="0">
                          <a:solidFill>
                            <a:schemeClr val="tx1"/>
                          </a:solidFill>
                        </a:rPr>
                        <a:t>Product</a:t>
                      </a:r>
                      <a:endParaRPr lang="zh-CN" altLang="en-US" b="0" dirty="0">
                        <a:solidFill>
                          <a:schemeClr val="tx1"/>
                        </a:solidFill>
                      </a:endParaRPr>
                    </a:p>
                  </a:txBody>
                  <a:tcPr/>
                </a:tc>
                <a:tc>
                  <a:txBody>
                    <a:bodyPr/>
                    <a:lstStyle/>
                    <a:p>
                      <a:r>
                        <a:rPr lang="en-US" altLang="zh-CN" b="0" dirty="0" smtClean="0">
                          <a:solidFill>
                            <a:schemeClr val="tx1"/>
                          </a:solidFill>
                        </a:rPr>
                        <a:t>13</a:t>
                      </a:r>
                      <a:endParaRPr lang="zh-CN" altLang="en-US" b="0" dirty="0">
                        <a:solidFill>
                          <a:schemeClr val="tx1"/>
                        </a:solidFill>
                      </a:endParaRPr>
                    </a:p>
                  </a:txBody>
                  <a:tcPr/>
                </a:tc>
                <a:tc>
                  <a:txBody>
                    <a:bodyPr/>
                    <a:lstStyle/>
                    <a:p>
                      <a:pPr algn="ctr"/>
                      <a:r>
                        <a:rPr lang="en-US" altLang="zh-CN" b="0" dirty="0" smtClean="0">
                          <a:solidFill>
                            <a:schemeClr val="tx1"/>
                          </a:solidFill>
                        </a:rPr>
                        <a:t>T</a:t>
                      </a:r>
                      <a:endParaRPr lang="zh-CN" altLang="en-US" b="0" dirty="0">
                        <a:solidFill>
                          <a:schemeClr val="tx1"/>
                        </a:solidFill>
                      </a:endParaRPr>
                    </a:p>
                  </a:txBody>
                  <a:tcPr/>
                </a:tc>
                <a:tc>
                  <a:txBody>
                    <a:bodyPr/>
                    <a:lstStyle/>
                    <a:p>
                      <a:r>
                        <a:rPr lang="en-US" altLang="zh-CN" dirty="0" smtClean="0"/>
                        <a:t>Type</a:t>
                      </a:r>
                      <a:endParaRPr lang="zh-CN" altLang="en-US" dirty="0"/>
                    </a:p>
                  </a:txBody>
                  <a:tcPr/>
                </a:tc>
                <a:tc>
                  <a:txBody>
                    <a:bodyPr/>
                    <a:lstStyle/>
                    <a:p>
                      <a:r>
                        <a:rPr lang="en-US" altLang="zh-CN" dirty="0" smtClean="0"/>
                        <a:t>4</a:t>
                      </a:r>
                      <a:endParaRPr lang="zh-CN" altLang="en-US" dirty="0"/>
                    </a:p>
                  </a:txBody>
                  <a:tcPr/>
                </a:tc>
                <a:tc>
                  <a:txBody>
                    <a:bodyPr/>
                    <a:lstStyle/>
                    <a:p>
                      <a:pPr algn="ctr"/>
                      <a:r>
                        <a:rPr lang="en-US" altLang="zh-CN" dirty="0" smtClean="0"/>
                        <a:t>T</a:t>
                      </a:r>
                      <a:endParaRPr lang="zh-CN" altLang="en-US" dirty="0"/>
                    </a:p>
                  </a:txBody>
                  <a:tcPr/>
                </a:tc>
              </a:tr>
              <a:tr h="370840">
                <a:tc>
                  <a:txBody>
                    <a:bodyPr/>
                    <a:lstStyle/>
                    <a:p>
                      <a:r>
                        <a:rPr lang="en-US" altLang="zh-CN" b="0" dirty="0" smtClean="0">
                          <a:solidFill>
                            <a:schemeClr val="tx1"/>
                          </a:solidFill>
                        </a:rPr>
                        <a:t>Priority</a:t>
                      </a:r>
                      <a:endParaRPr lang="zh-CN" altLang="en-US" b="0" dirty="0">
                        <a:solidFill>
                          <a:schemeClr val="tx1"/>
                        </a:solidFill>
                      </a:endParaRPr>
                    </a:p>
                  </a:txBody>
                  <a:tcPr/>
                </a:tc>
                <a:tc>
                  <a:txBody>
                    <a:bodyPr/>
                    <a:lstStyle/>
                    <a:p>
                      <a:r>
                        <a:rPr lang="en-US" altLang="zh-CN" b="0" dirty="0" smtClean="0">
                          <a:solidFill>
                            <a:schemeClr val="tx1"/>
                          </a:solidFill>
                        </a:rPr>
                        <a:t>12</a:t>
                      </a:r>
                      <a:endParaRPr lang="zh-CN" altLang="en-US" b="0" dirty="0">
                        <a:solidFill>
                          <a:schemeClr val="tx1"/>
                        </a:solidFill>
                      </a:endParaRPr>
                    </a:p>
                  </a:txBody>
                  <a:tcPr/>
                </a:tc>
                <a:tc>
                  <a:txBody>
                    <a:bodyPr/>
                    <a:lstStyle/>
                    <a:p>
                      <a:pPr algn="ctr"/>
                      <a:r>
                        <a:rPr lang="en-US" altLang="zh-CN" b="0" dirty="0" smtClean="0">
                          <a:solidFill>
                            <a:schemeClr val="tx1"/>
                          </a:solidFill>
                        </a:rPr>
                        <a:t>T</a:t>
                      </a:r>
                      <a:endParaRPr lang="zh-CN" altLang="en-US" b="0" dirty="0">
                        <a:solidFill>
                          <a:schemeClr val="tx1"/>
                        </a:solidFill>
                      </a:endParaRPr>
                    </a:p>
                  </a:txBody>
                  <a:tcPr/>
                </a:tc>
                <a:tc>
                  <a:txBody>
                    <a:bodyPr/>
                    <a:lstStyle/>
                    <a:p>
                      <a:r>
                        <a:rPr lang="en-US" altLang="zh-CN" dirty="0" smtClean="0">
                          <a:solidFill>
                            <a:schemeClr val="tx1"/>
                          </a:solidFill>
                        </a:rPr>
                        <a:t>Assignee</a:t>
                      </a:r>
                      <a:endParaRPr lang="zh-CN" altLang="en-US" dirty="0">
                        <a:solidFill>
                          <a:schemeClr val="tx1"/>
                        </a:solidFill>
                      </a:endParaRPr>
                    </a:p>
                  </a:txBody>
                  <a:tcPr/>
                </a:tc>
                <a:tc>
                  <a:txBody>
                    <a:bodyPr/>
                    <a:lstStyle/>
                    <a:p>
                      <a:r>
                        <a:rPr lang="en-US" altLang="zh-CN" dirty="0" smtClean="0">
                          <a:solidFill>
                            <a:schemeClr val="tx1"/>
                          </a:solidFill>
                        </a:rPr>
                        <a:t>2</a:t>
                      </a:r>
                      <a:endParaRPr lang="zh-CN" altLang="en-US" dirty="0">
                        <a:solidFill>
                          <a:schemeClr val="tx1"/>
                        </a:solidFill>
                      </a:endParaRPr>
                    </a:p>
                  </a:txBody>
                  <a:tcPr/>
                </a:tc>
                <a:tc>
                  <a:txBody>
                    <a:bodyPr/>
                    <a:lstStyle/>
                    <a:p>
                      <a:pPr algn="ctr"/>
                      <a:r>
                        <a:rPr lang="en-US" altLang="zh-CN" dirty="0" smtClean="0">
                          <a:solidFill>
                            <a:schemeClr val="tx1"/>
                          </a:solidFill>
                        </a:rPr>
                        <a:t>T</a:t>
                      </a:r>
                      <a:endParaRPr lang="zh-CN" altLang="en-US" dirty="0">
                        <a:solidFill>
                          <a:schemeClr val="tx1"/>
                        </a:solidFill>
                      </a:endParaRPr>
                    </a:p>
                  </a:txBody>
                  <a:tcPr/>
                </a:tc>
              </a:tr>
              <a:tr h="370840">
                <a:tc>
                  <a:txBody>
                    <a:bodyPr/>
                    <a:lstStyle/>
                    <a:p>
                      <a:r>
                        <a:rPr lang="en-US" altLang="zh-CN" dirty="0" smtClean="0">
                          <a:solidFill>
                            <a:schemeClr val="tx1"/>
                          </a:solidFill>
                        </a:rPr>
                        <a:t>Severity</a:t>
                      </a:r>
                      <a:endParaRPr lang="zh-CN" altLang="en-US" dirty="0">
                        <a:solidFill>
                          <a:schemeClr val="tx1"/>
                        </a:solidFill>
                      </a:endParaRPr>
                    </a:p>
                  </a:txBody>
                  <a:tcPr/>
                </a:tc>
                <a:tc>
                  <a:txBody>
                    <a:bodyPr/>
                    <a:lstStyle/>
                    <a:p>
                      <a:r>
                        <a:rPr lang="en-US" altLang="zh-CN" dirty="0" smtClean="0">
                          <a:solidFill>
                            <a:schemeClr val="tx1"/>
                          </a:solidFill>
                        </a:rPr>
                        <a:t>9</a:t>
                      </a:r>
                      <a:endParaRPr lang="zh-CN" altLang="en-US" dirty="0">
                        <a:solidFill>
                          <a:schemeClr val="tx1"/>
                        </a:solidFill>
                      </a:endParaRPr>
                    </a:p>
                  </a:txBody>
                  <a:tcPr/>
                </a:tc>
                <a:tc>
                  <a:txBody>
                    <a:bodyPr/>
                    <a:lstStyle/>
                    <a:p>
                      <a:pPr algn="ctr"/>
                      <a:r>
                        <a:rPr lang="en-US" altLang="zh-CN" dirty="0" smtClean="0">
                          <a:solidFill>
                            <a:schemeClr val="tx1"/>
                          </a:solidFill>
                        </a:rPr>
                        <a:t>T</a:t>
                      </a:r>
                      <a:endParaRPr lang="zh-CN" altLang="en-US" dirty="0">
                        <a:solidFill>
                          <a:schemeClr val="tx1"/>
                        </a:solidFill>
                      </a:endParaRPr>
                    </a:p>
                  </a:txBody>
                  <a:tcPr/>
                </a:tc>
                <a:tc>
                  <a:txBody>
                    <a:bodyPr/>
                    <a:lstStyle/>
                    <a:p>
                      <a:r>
                        <a:rPr lang="en-US" altLang="zh-CN" dirty="0" smtClean="0">
                          <a:solidFill>
                            <a:schemeClr val="tx1"/>
                          </a:solidFill>
                        </a:rPr>
                        <a:t>Keywords</a:t>
                      </a:r>
                      <a:endParaRPr lang="zh-CN" altLang="en-US" dirty="0">
                        <a:solidFill>
                          <a:schemeClr val="tx1"/>
                        </a:solidFill>
                      </a:endParaRPr>
                    </a:p>
                  </a:txBody>
                  <a:tcPr/>
                </a:tc>
                <a:tc>
                  <a:txBody>
                    <a:bodyPr/>
                    <a:lstStyle/>
                    <a:p>
                      <a:r>
                        <a:rPr lang="en-US" altLang="zh-CN" dirty="0" smtClean="0">
                          <a:solidFill>
                            <a:schemeClr val="tx1"/>
                          </a:solidFill>
                        </a:rPr>
                        <a:t>2</a:t>
                      </a:r>
                      <a:endParaRPr lang="zh-CN" altLang="en-US" dirty="0">
                        <a:solidFill>
                          <a:schemeClr val="tx1"/>
                        </a:solidFill>
                      </a:endParaRPr>
                    </a:p>
                  </a:txBody>
                  <a:tcPr/>
                </a:tc>
                <a:tc>
                  <a:txBody>
                    <a:bodyPr/>
                    <a:lstStyle/>
                    <a:p>
                      <a:pPr algn="ctr"/>
                      <a:r>
                        <a:rPr lang="en-US" altLang="zh-CN" dirty="0" smtClean="0">
                          <a:solidFill>
                            <a:schemeClr val="tx1"/>
                          </a:solidFill>
                        </a:rPr>
                        <a:t>T</a:t>
                      </a:r>
                      <a:endParaRPr lang="zh-CN" altLang="en-US" dirty="0">
                        <a:solidFill>
                          <a:schemeClr val="tx1"/>
                        </a:solidFill>
                      </a:endParaRPr>
                    </a:p>
                  </a:txBody>
                  <a:tcPr/>
                </a:tc>
              </a:tr>
              <a:tr h="370840">
                <a:tc>
                  <a:txBody>
                    <a:bodyPr/>
                    <a:lstStyle/>
                    <a:p>
                      <a:r>
                        <a:rPr lang="en-US" altLang="zh-CN" dirty="0" smtClean="0">
                          <a:solidFill>
                            <a:schemeClr val="tx1"/>
                          </a:solidFill>
                        </a:rPr>
                        <a:t>Version</a:t>
                      </a:r>
                      <a:endParaRPr lang="zh-CN" altLang="en-US" dirty="0">
                        <a:solidFill>
                          <a:schemeClr val="tx1"/>
                        </a:solidFill>
                      </a:endParaRPr>
                    </a:p>
                  </a:txBody>
                  <a:tcPr/>
                </a:tc>
                <a:tc>
                  <a:txBody>
                    <a:bodyPr/>
                    <a:lstStyle/>
                    <a:p>
                      <a:r>
                        <a:rPr lang="en-US" altLang="zh-CN" dirty="0" smtClean="0">
                          <a:solidFill>
                            <a:schemeClr val="tx1"/>
                          </a:solidFill>
                        </a:rPr>
                        <a:t>9</a:t>
                      </a:r>
                      <a:endParaRPr lang="zh-CN" altLang="en-US" dirty="0">
                        <a:solidFill>
                          <a:schemeClr val="tx1"/>
                        </a:solidFill>
                      </a:endParaRPr>
                    </a:p>
                  </a:txBody>
                  <a:tcPr/>
                </a:tc>
                <a:tc>
                  <a:txBody>
                    <a:bodyPr/>
                    <a:lstStyle/>
                    <a:p>
                      <a:pPr algn="ctr"/>
                      <a:r>
                        <a:rPr lang="en-US" altLang="zh-CN" dirty="0" smtClean="0">
                          <a:solidFill>
                            <a:schemeClr val="tx1"/>
                          </a:solidFill>
                        </a:rPr>
                        <a:t>T</a:t>
                      </a:r>
                      <a:endParaRPr lang="zh-CN" altLang="en-US" dirty="0">
                        <a:solidFill>
                          <a:schemeClr val="tx1"/>
                        </a:solidFill>
                      </a:endParaRPr>
                    </a:p>
                  </a:txBody>
                  <a:tcPr/>
                </a:tc>
                <a:tc>
                  <a:txBody>
                    <a:bodyPr/>
                    <a:lstStyle/>
                    <a:p>
                      <a:r>
                        <a:rPr lang="en-US" altLang="zh-CN" dirty="0" smtClean="0">
                          <a:solidFill>
                            <a:schemeClr val="tx1"/>
                          </a:solidFill>
                        </a:rPr>
                        <a:t>Attachments</a:t>
                      </a:r>
                      <a:endParaRPr lang="zh-CN" altLang="en-US" dirty="0">
                        <a:solidFill>
                          <a:schemeClr val="tx1"/>
                        </a:solidFill>
                      </a:endParaRPr>
                    </a:p>
                  </a:txBody>
                  <a:tcPr/>
                </a:tc>
                <a:tc>
                  <a:txBody>
                    <a:bodyPr/>
                    <a:lstStyle/>
                    <a:p>
                      <a:r>
                        <a:rPr lang="en-US" altLang="zh-CN" dirty="0" smtClean="0">
                          <a:solidFill>
                            <a:schemeClr val="tx1"/>
                          </a:solidFill>
                        </a:rPr>
                        <a:t>1</a:t>
                      </a:r>
                      <a:endParaRPr lang="zh-CN" altLang="en-US" dirty="0">
                        <a:solidFill>
                          <a:schemeClr val="tx1"/>
                        </a:solidFill>
                      </a:endParaRPr>
                    </a:p>
                  </a:txBody>
                  <a:tcPr/>
                </a:tc>
                <a:tc>
                  <a:txBody>
                    <a:bodyPr/>
                    <a:lstStyle/>
                    <a:p>
                      <a:pPr algn="ctr"/>
                      <a:r>
                        <a:rPr lang="en-US" altLang="zh-CN" dirty="0" smtClean="0">
                          <a:solidFill>
                            <a:schemeClr val="tx1"/>
                          </a:solidFill>
                        </a:rPr>
                        <a:t>T</a:t>
                      </a:r>
                      <a:endParaRPr lang="zh-CN" altLang="en-US" dirty="0">
                        <a:solidFill>
                          <a:schemeClr val="tx1"/>
                        </a:solidFill>
                      </a:endParaRPr>
                    </a:p>
                  </a:txBody>
                  <a:tcPr/>
                </a:tc>
              </a:tr>
              <a:tr h="370840">
                <a:tc>
                  <a:txBody>
                    <a:bodyPr/>
                    <a:lstStyle/>
                    <a:p>
                      <a:r>
                        <a:rPr lang="en-US" altLang="zh-CN" dirty="0" smtClean="0">
                          <a:solidFill>
                            <a:schemeClr val="tx1"/>
                          </a:solidFill>
                        </a:rPr>
                        <a:t>Comment</a:t>
                      </a:r>
                      <a:endParaRPr lang="zh-CN" altLang="en-US" dirty="0">
                        <a:solidFill>
                          <a:schemeClr val="tx1"/>
                        </a:solidFill>
                      </a:endParaRPr>
                    </a:p>
                  </a:txBody>
                  <a:tcPr/>
                </a:tc>
                <a:tc>
                  <a:txBody>
                    <a:bodyPr/>
                    <a:lstStyle/>
                    <a:p>
                      <a:r>
                        <a:rPr lang="en-US" altLang="zh-CN" dirty="0" smtClean="0">
                          <a:solidFill>
                            <a:schemeClr val="tx1"/>
                          </a:solidFill>
                        </a:rPr>
                        <a:t>9</a:t>
                      </a:r>
                      <a:endParaRPr lang="zh-CN" altLang="en-US" dirty="0">
                        <a:solidFill>
                          <a:schemeClr val="tx1"/>
                        </a:solidFill>
                      </a:endParaRPr>
                    </a:p>
                  </a:txBody>
                  <a:tcPr/>
                </a:tc>
                <a:tc>
                  <a:txBody>
                    <a:bodyPr/>
                    <a:lstStyle/>
                    <a:p>
                      <a:pPr algn="ctr"/>
                      <a:r>
                        <a:rPr lang="en-US" altLang="zh-CN" dirty="0" smtClean="0">
                          <a:solidFill>
                            <a:schemeClr val="tx1"/>
                          </a:solidFill>
                        </a:rPr>
                        <a:t>T</a:t>
                      </a:r>
                      <a:endParaRPr lang="zh-CN" altLang="en-US" dirty="0">
                        <a:solidFill>
                          <a:schemeClr val="tx1"/>
                        </a:solidFill>
                      </a:endParaRPr>
                    </a:p>
                  </a:txBody>
                  <a:tcPr/>
                </a:tc>
                <a:tc>
                  <a:txBody>
                    <a:bodyPr/>
                    <a:lstStyle/>
                    <a:p>
                      <a:r>
                        <a:rPr lang="en-US" altLang="zh-CN" dirty="0" smtClean="0">
                          <a:solidFill>
                            <a:schemeClr val="tx1"/>
                          </a:solidFill>
                        </a:rPr>
                        <a:t>CC</a:t>
                      </a:r>
                      <a:r>
                        <a:rPr lang="zh-CN" altLang="en-US" dirty="0" smtClean="0">
                          <a:solidFill>
                            <a:schemeClr val="tx1"/>
                          </a:solidFill>
                        </a:rPr>
                        <a:t> </a:t>
                      </a:r>
                      <a:r>
                        <a:rPr lang="en-US" altLang="zh-CN" dirty="0" smtClean="0">
                          <a:solidFill>
                            <a:schemeClr val="tx1"/>
                          </a:solidFill>
                        </a:rPr>
                        <a:t>List</a:t>
                      </a:r>
                      <a:endParaRPr lang="zh-CN" altLang="en-US" dirty="0">
                        <a:solidFill>
                          <a:schemeClr val="tx1"/>
                        </a:solidFill>
                      </a:endParaRPr>
                    </a:p>
                  </a:txBody>
                  <a:tcPr/>
                </a:tc>
                <a:tc>
                  <a:txBody>
                    <a:bodyPr/>
                    <a:lstStyle/>
                    <a:p>
                      <a:r>
                        <a:rPr lang="en-US" altLang="zh-CN" dirty="0" smtClean="0">
                          <a:solidFill>
                            <a:schemeClr val="tx1"/>
                          </a:solidFill>
                        </a:rPr>
                        <a:t>1</a:t>
                      </a:r>
                      <a:endParaRPr lang="zh-CN" altLang="en-US" dirty="0">
                        <a:solidFill>
                          <a:schemeClr val="tx1"/>
                        </a:solidFill>
                      </a:endParaRPr>
                    </a:p>
                  </a:txBody>
                  <a:tcPr/>
                </a:tc>
                <a:tc>
                  <a:txBody>
                    <a:bodyPr/>
                    <a:lstStyle/>
                    <a:p>
                      <a:pPr algn="ctr"/>
                      <a:r>
                        <a:rPr lang="en-US" altLang="zh-CN" dirty="0" smtClean="0">
                          <a:solidFill>
                            <a:schemeClr val="tx1"/>
                          </a:solidFill>
                        </a:rPr>
                        <a:t>T</a:t>
                      </a:r>
                      <a:endParaRPr lang="zh-CN" altLang="en-US" dirty="0">
                        <a:solidFill>
                          <a:schemeClr val="tx1"/>
                        </a:solidFill>
                      </a:endParaRPr>
                    </a:p>
                  </a:txBody>
                  <a:tcPr/>
                </a:tc>
              </a:tr>
              <a:tr h="370840">
                <a:tc>
                  <a:txBody>
                    <a:bodyPr/>
                    <a:lstStyle/>
                    <a:p>
                      <a:r>
                        <a:rPr lang="en-US" altLang="zh-CN" dirty="0" smtClean="0"/>
                        <a:t>Reporter</a:t>
                      </a:r>
                      <a:endParaRPr lang="zh-CN" altLang="en-US" dirty="0"/>
                    </a:p>
                  </a:txBody>
                  <a:tcPr/>
                </a:tc>
                <a:tc>
                  <a:txBody>
                    <a:bodyPr/>
                    <a:lstStyle/>
                    <a:p>
                      <a:r>
                        <a:rPr lang="en-US" altLang="zh-CN" dirty="0" smtClean="0"/>
                        <a:t>6</a:t>
                      </a:r>
                      <a:endParaRPr lang="zh-CN" altLang="en-US" dirty="0"/>
                    </a:p>
                  </a:txBody>
                  <a:tcPr/>
                </a:tc>
                <a:tc>
                  <a:txBody>
                    <a:bodyPr/>
                    <a:lstStyle/>
                    <a:p>
                      <a:pPr algn="ctr"/>
                      <a:r>
                        <a:rPr lang="en-US" altLang="zh-CN" dirty="0" smtClean="0">
                          <a:solidFill>
                            <a:srgbClr val="C00000"/>
                          </a:solidFill>
                        </a:rPr>
                        <a:t>F</a:t>
                      </a:r>
                      <a:endParaRPr lang="zh-CN" altLang="en-US" dirty="0">
                        <a:solidFill>
                          <a:srgbClr val="C00000"/>
                        </a:solidFill>
                      </a:endParaRPr>
                    </a:p>
                  </a:txBody>
                  <a:tcPr/>
                </a:tc>
                <a:tc>
                  <a:txBody>
                    <a:bodyPr/>
                    <a:lstStyle/>
                    <a:p>
                      <a:r>
                        <a:rPr lang="en-US" altLang="zh-CN" dirty="0" smtClean="0">
                          <a:solidFill>
                            <a:schemeClr val="tx1"/>
                          </a:solidFill>
                        </a:rPr>
                        <a:t>Target</a:t>
                      </a:r>
                      <a:r>
                        <a:rPr lang="zh-CN" altLang="en-US" dirty="0" smtClean="0">
                          <a:solidFill>
                            <a:schemeClr val="tx1"/>
                          </a:solidFill>
                        </a:rPr>
                        <a:t> </a:t>
                      </a:r>
                      <a:r>
                        <a:rPr lang="en-US" altLang="zh-CN" dirty="0" smtClean="0">
                          <a:solidFill>
                            <a:schemeClr val="tx1"/>
                          </a:solidFill>
                        </a:rPr>
                        <a:t>Milestone</a:t>
                      </a:r>
                      <a:endParaRPr lang="zh-CN" altLang="en-US" dirty="0">
                        <a:solidFill>
                          <a:schemeClr val="tx1"/>
                        </a:solidFill>
                      </a:endParaRPr>
                    </a:p>
                  </a:txBody>
                  <a:tcPr/>
                </a:tc>
                <a:tc>
                  <a:txBody>
                    <a:bodyPr/>
                    <a:lstStyle/>
                    <a:p>
                      <a:r>
                        <a:rPr lang="en-US" altLang="zh-CN" dirty="0" smtClean="0">
                          <a:solidFill>
                            <a:schemeClr val="tx1"/>
                          </a:solidFill>
                        </a:rPr>
                        <a:t>1</a:t>
                      </a:r>
                      <a:endParaRPr lang="zh-CN" altLang="en-US" dirty="0">
                        <a:solidFill>
                          <a:schemeClr val="tx1"/>
                        </a:solidFill>
                      </a:endParaRPr>
                    </a:p>
                  </a:txBody>
                  <a:tcPr/>
                </a:tc>
                <a:tc>
                  <a:txBody>
                    <a:bodyPr/>
                    <a:lstStyle/>
                    <a:p>
                      <a:pPr algn="ctr"/>
                      <a:r>
                        <a:rPr lang="en-US" altLang="zh-CN" dirty="0" smtClean="0">
                          <a:solidFill>
                            <a:schemeClr val="tx1"/>
                          </a:solidFill>
                        </a:rPr>
                        <a:t>T</a:t>
                      </a:r>
                      <a:endParaRPr lang="zh-CN" altLang="en-US" dirty="0">
                        <a:solidFill>
                          <a:schemeClr val="tx1"/>
                        </a:solidFill>
                      </a:endParaRPr>
                    </a:p>
                  </a:txBody>
                  <a:tcPr/>
                </a:tc>
              </a:tr>
            </a:tbl>
          </a:graphicData>
        </a:graphic>
      </p:graphicFrame>
      <p:sp>
        <p:nvSpPr>
          <p:cNvPr id="5" name="幻灯片编号占位符 4"/>
          <p:cNvSpPr>
            <a:spLocks noGrp="1"/>
          </p:cNvSpPr>
          <p:nvPr>
            <p:ph type="sldNum" sz="quarter" idx="12"/>
          </p:nvPr>
        </p:nvSpPr>
        <p:spPr/>
        <p:txBody>
          <a:bodyPr/>
          <a:lstStyle/>
          <a:p>
            <a:fld id="{4FAB73BC-B049-4115-A692-8D63A059BFB8}" type="slidenum">
              <a:rPr lang="en-US" smtClean="0"/>
              <a:t>17</a:t>
            </a:fld>
            <a:endParaRPr lang="en-US"/>
          </a:p>
        </p:txBody>
      </p:sp>
      <p:sp>
        <p:nvSpPr>
          <p:cNvPr id="7" name="五角星 6"/>
          <p:cNvSpPr/>
          <p:nvPr/>
        </p:nvSpPr>
        <p:spPr>
          <a:xfrm>
            <a:off x="468356" y="2546216"/>
            <a:ext cx="226465" cy="22646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五角星 7"/>
          <p:cNvSpPr/>
          <p:nvPr/>
        </p:nvSpPr>
        <p:spPr>
          <a:xfrm>
            <a:off x="468356" y="2924508"/>
            <a:ext cx="226465" cy="22646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五角星 8"/>
          <p:cNvSpPr/>
          <p:nvPr/>
        </p:nvSpPr>
        <p:spPr>
          <a:xfrm>
            <a:off x="468356" y="3302800"/>
            <a:ext cx="226465" cy="22646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五角星 9"/>
          <p:cNvSpPr/>
          <p:nvPr/>
        </p:nvSpPr>
        <p:spPr>
          <a:xfrm>
            <a:off x="472401" y="3681092"/>
            <a:ext cx="226465" cy="22646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五角星 10"/>
          <p:cNvSpPr/>
          <p:nvPr/>
        </p:nvSpPr>
        <p:spPr>
          <a:xfrm>
            <a:off x="468356" y="2167924"/>
            <a:ext cx="226465" cy="22646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991950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8000" dirty="0" smtClean="0"/>
              <a:t>RQ2</a:t>
            </a:r>
            <a:r>
              <a:rPr kumimoji="1" lang="zh-CN" altLang="en-US" sz="3600" dirty="0"/>
              <a:t> </a:t>
            </a:r>
            <a:r>
              <a:rPr kumimoji="1" lang="en-US" altLang="zh-CN" sz="3600" dirty="0"/>
              <a:t>result</a:t>
            </a:r>
            <a:endParaRPr kumimoji="1" lang="zh-CN" altLang="en-US" sz="8000" dirty="0"/>
          </a:p>
        </p:txBody>
      </p:sp>
      <p:sp>
        <p:nvSpPr>
          <p:cNvPr id="3" name="内容占位符 2"/>
          <p:cNvSpPr>
            <a:spLocks noGrp="1"/>
          </p:cNvSpPr>
          <p:nvPr>
            <p:ph idx="1"/>
          </p:nvPr>
        </p:nvSpPr>
        <p:spPr>
          <a:xfrm>
            <a:off x="685800" y="2121408"/>
            <a:ext cx="7772400" cy="4736592"/>
          </a:xfrm>
        </p:spPr>
        <p:txBody>
          <a:bodyPr>
            <a:normAutofit/>
          </a:bodyPr>
          <a:lstStyle/>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r>
              <a:rPr lang="en-US" altLang="zh-CN" sz="2400" dirty="0" smtClean="0"/>
              <a:t>Except </a:t>
            </a:r>
            <a:r>
              <a:rPr lang="en-US" altLang="zh-CN" sz="2400" dirty="0"/>
              <a:t>for </a:t>
            </a:r>
            <a:r>
              <a:rPr lang="en-US" altLang="zh-CN" sz="2400" i="1" u="sng" dirty="0">
                <a:solidFill>
                  <a:schemeClr val="accent6">
                    <a:lumMod val="50000"/>
                  </a:schemeClr>
                </a:solidFill>
              </a:rPr>
              <a:t>reporter, report time and description</a:t>
            </a:r>
            <a:r>
              <a:rPr lang="en-US" altLang="zh-CN" sz="2400" dirty="0"/>
              <a:t>, all the </a:t>
            </a:r>
            <a:r>
              <a:rPr lang="en-US" altLang="zh-CN" sz="2400" dirty="0" smtClean="0"/>
              <a:t>attributes </a:t>
            </a:r>
            <a:r>
              <a:rPr lang="en-US" altLang="zh-CN" sz="2400" dirty="0"/>
              <a:t>are changeable during the life cycle of an </a:t>
            </a:r>
            <a:r>
              <a:rPr lang="en-US" altLang="zh-CN" sz="2400" dirty="0" smtClean="0"/>
              <a:t>issue.</a:t>
            </a:r>
            <a:endParaRPr lang="en-US" altLang="zh-CN" sz="2400" dirty="0"/>
          </a:p>
        </p:txBody>
      </p:sp>
      <p:graphicFrame>
        <p:nvGraphicFramePr>
          <p:cNvPr id="4" name="表格 3"/>
          <p:cNvGraphicFramePr>
            <a:graphicFrameLocks noGrp="1"/>
          </p:cNvGraphicFramePr>
          <p:nvPr>
            <p:extLst/>
          </p:nvPr>
        </p:nvGraphicFramePr>
        <p:xfrm>
          <a:off x="849086" y="1756229"/>
          <a:ext cx="7641771" cy="3708400"/>
        </p:xfrm>
        <a:graphic>
          <a:graphicData uri="http://schemas.openxmlformats.org/drawingml/2006/table">
            <a:tbl>
              <a:tblPr firstRow="1" bandRow="1">
                <a:tableStyleId>{5940675A-B579-460E-94D1-54222C63F5DA}</a:tableStyleId>
              </a:tblPr>
              <a:tblGrid>
                <a:gridCol w="1517596"/>
                <a:gridCol w="556136"/>
                <a:gridCol w="1595394"/>
                <a:gridCol w="1947905"/>
                <a:gridCol w="489858"/>
                <a:gridCol w="1534882"/>
              </a:tblGrid>
              <a:tr h="370840">
                <a:tc>
                  <a:txBody>
                    <a:bodyPr/>
                    <a:lstStyle/>
                    <a:p>
                      <a:r>
                        <a:rPr lang="en-US" altLang="zh-CN" dirty="0" smtClean="0"/>
                        <a:t>Attribute</a:t>
                      </a:r>
                      <a:endParaRPr lang="zh-CN" altLang="en-US" dirty="0"/>
                    </a:p>
                  </a:txBody>
                  <a:tcPr/>
                </a:tc>
                <a:tc>
                  <a:txBody>
                    <a:bodyPr/>
                    <a:lstStyle/>
                    <a:p>
                      <a:r>
                        <a:rPr lang="en-US" altLang="zh-CN"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Changeable?</a:t>
                      </a:r>
                      <a:endParaRPr lang="zh-CN" altLang="en-US" dirty="0" smtClean="0"/>
                    </a:p>
                  </a:txBody>
                  <a:tcPr/>
                </a:tc>
                <a:tc>
                  <a:txBody>
                    <a:bodyPr/>
                    <a:lstStyle/>
                    <a:p>
                      <a:r>
                        <a:rPr lang="en-US" altLang="zh-CN" dirty="0" smtClean="0"/>
                        <a:t>Attribute</a:t>
                      </a:r>
                      <a:endParaRPr lang="zh-CN" altLang="en-US" dirty="0"/>
                    </a:p>
                  </a:txBody>
                  <a:tcPr/>
                </a:tc>
                <a:tc>
                  <a:txBody>
                    <a:bodyPr/>
                    <a:lstStyle/>
                    <a:p>
                      <a:r>
                        <a:rPr lang="en-US" altLang="zh-CN" dirty="0" smtClean="0"/>
                        <a:t>#</a:t>
                      </a:r>
                      <a:endParaRPr lang="zh-CN" altLang="en-US" dirty="0"/>
                    </a:p>
                  </a:txBody>
                  <a:tcPr/>
                </a:tc>
                <a:tc>
                  <a:txBody>
                    <a:bodyPr/>
                    <a:lstStyle/>
                    <a:p>
                      <a:r>
                        <a:rPr lang="en-US" altLang="zh-CN" dirty="0" smtClean="0"/>
                        <a:t>Changeable?</a:t>
                      </a:r>
                      <a:endParaRPr lang="zh-CN" altLang="en-US" dirty="0"/>
                    </a:p>
                  </a:txBody>
                  <a:tcPr/>
                </a:tc>
              </a:tr>
              <a:tr h="370840">
                <a:tc>
                  <a:txBody>
                    <a:bodyPr/>
                    <a:lstStyle/>
                    <a:p>
                      <a:r>
                        <a:rPr lang="en-US" altLang="zh-CN" dirty="0" smtClean="0"/>
                        <a:t>Description</a:t>
                      </a:r>
                      <a:endParaRPr lang="zh-CN" altLang="en-US" dirty="0"/>
                    </a:p>
                  </a:txBody>
                  <a:tcPr/>
                </a:tc>
                <a:tc>
                  <a:txBody>
                    <a:bodyPr/>
                    <a:lstStyle/>
                    <a:p>
                      <a:r>
                        <a:rPr lang="en-US" altLang="zh-CN" dirty="0" smtClean="0"/>
                        <a:t>48</a:t>
                      </a:r>
                      <a:endParaRPr lang="zh-CN" altLang="en-US" dirty="0"/>
                    </a:p>
                  </a:txBody>
                  <a:tcPr/>
                </a:tc>
                <a:tc>
                  <a:txBody>
                    <a:bodyPr/>
                    <a:lstStyle/>
                    <a:p>
                      <a:pPr algn="ctr"/>
                      <a:r>
                        <a:rPr lang="en-US" altLang="zh-CN" dirty="0" smtClean="0">
                          <a:solidFill>
                            <a:srgbClr val="C00000"/>
                          </a:solidFill>
                        </a:rPr>
                        <a:t>F</a:t>
                      </a:r>
                      <a:endParaRPr lang="zh-CN" altLang="en-US" dirty="0">
                        <a:solidFill>
                          <a:srgbClr val="C00000"/>
                        </a:solidFill>
                      </a:endParaRPr>
                    </a:p>
                  </a:txBody>
                  <a:tcPr/>
                </a:tc>
                <a:tc>
                  <a:txBody>
                    <a:bodyPr/>
                    <a:lstStyle/>
                    <a:p>
                      <a:r>
                        <a:rPr lang="en-US" altLang="zh-CN" dirty="0" smtClean="0"/>
                        <a:t>Report</a:t>
                      </a:r>
                      <a:r>
                        <a:rPr lang="zh-CN" altLang="en-US" dirty="0" smtClean="0"/>
                        <a:t> </a:t>
                      </a:r>
                      <a:r>
                        <a:rPr lang="en-US" altLang="zh-CN" dirty="0" smtClean="0"/>
                        <a:t>Time</a:t>
                      </a:r>
                      <a:endParaRPr lang="zh-CN" altLang="en-US" dirty="0"/>
                    </a:p>
                  </a:txBody>
                  <a:tcPr/>
                </a:tc>
                <a:tc>
                  <a:txBody>
                    <a:bodyPr/>
                    <a:lstStyle/>
                    <a:p>
                      <a:r>
                        <a:rPr lang="en-US" altLang="zh-CN" dirty="0" smtClean="0"/>
                        <a:t>6</a:t>
                      </a:r>
                      <a:endParaRPr lang="zh-CN" altLang="en-US" dirty="0"/>
                    </a:p>
                  </a:txBody>
                  <a:tcPr/>
                </a:tc>
                <a:tc>
                  <a:txBody>
                    <a:bodyPr/>
                    <a:lstStyle/>
                    <a:p>
                      <a:pPr algn="ctr"/>
                      <a:r>
                        <a:rPr lang="en-US" altLang="zh-CN" dirty="0" smtClean="0">
                          <a:solidFill>
                            <a:srgbClr val="C00000"/>
                          </a:solidFill>
                        </a:rPr>
                        <a:t>F</a:t>
                      </a:r>
                      <a:endParaRPr lang="zh-CN" altLang="en-US" dirty="0">
                        <a:solidFill>
                          <a:srgbClr val="C00000"/>
                        </a:solidFill>
                      </a:endParaRPr>
                    </a:p>
                  </a:txBody>
                  <a:tcPr/>
                </a:tc>
              </a:tr>
              <a:tr h="370840">
                <a:tc>
                  <a:txBody>
                    <a:bodyPr/>
                    <a:lstStyle/>
                    <a:p>
                      <a:r>
                        <a:rPr lang="en-US" altLang="zh-CN" b="0" dirty="0" smtClean="0">
                          <a:solidFill>
                            <a:srgbClr val="0070C0"/>
                          </a:solidFill>
                        </a:rPr>
                        <a:t>Summary</a:t>
                      </a:r>
                      <a:endParaRPr lang="zh-CN" altLang="en-US" b="0" dirty="0">
                        <a:solidFill>
                          <a:srgbClr val="0070C0"/>
                        </a:solidFill>
                      </a:endParaRPr>
                    </a:p>
                  </a:txBody>
                  <a:tcPr/>
                </a:tc>
                <a:tc>
                  <a:txBody>
                    <a:bodyPr/>
                    <a:lstStyle/>
                    <a:p>
                      <a:r>
                        <a:rPr lang="en-US" altLang="zh-CN" b="0" dirty="0" smtClean="0">
                          <a:solidFill>
                            <a:srgbClr val="0070C0"/>
                          </a:solidFill>
                        </a:rPr>
                        <a:t>46</a:t>
                      </a:r>
                      <a:endParaRPr lang="zh-CN" altLang="en-US" b="0" dirty="0">
                        <a:solidFill>
                          <a:srgbClr val="0070C0"/>
                        </a:solidFill>
                      </a:endParaRPr>
                    </a:p>
                  </a:txBody>
                  <a:tcPr/>
                </a:tc>
                <a:tc>
                  <a:txBody>
                    <a:bodyPr/>
                    <a:lstStyle/>
                    <a:p>
                      <a:pPr algn="ctr"/>
                      <a:r>
                        <a:rPr lang="en-US" altLang="zh-CN" b="0" dirty="0" smtClean="0">
                          <a:solidFill>
                            <a:srgbClr val="0070C0"/>
                          </a:solidFill>
                        </a:rPr>
                        <a:t>T</a:t>
                      </a:r>
                      <a:endParaRPr lang="zh-CN" altLang="en-US" b="0" dirty="0">
                        <a:solidFill>
                          <a:srgbClr val="0070C0"/>
                        </a:solidFill>
                      </a:endParaRPr>
                    </a:p>
                  </a:txBody>
                  <a:tcPr/>
                </a:tc>
                <a:tc>
                  <a:txBody>
                    <a:bodyPr/>
                    <a:lstStyle/>
                    <a:p>
                      <a:r>
                        <a:rPr lang="en-US" altLang="zh-CN" dirty="0" smtClean="0"/>
                        <a:t>OS</a:t>
                      </a:r>
                      <a:endParaRPr lang="zh-CN" altLang="en-US" dirty="0"/>
                    </a:p>
                  </a:txBody>
                  <a:tcPr/>
                </a:tc>
                <a:tc>
                  <a:txBody>
                    <a:bodyPr/>
                    <a:lstStyle/>
                    <a:p>
                      <a:r>
                        <a:rPr lang="en-US" altLang="zh-CN" dirty="0" smtClean="0"/>
                        <a:t>5</a:t>
                      </a:r>
                      <a:endParaRPr lang="zh-CN" altLang="en-US" dirty="0"/>
                    </a:p>
                  </a:txBody>
                  <a:tcPr/>
                </a:tc>
                <a:tc>
                  <a:txBody>
                    <a:bodyPr/>
                    <a:lstStyle/>
                    <a:p>
                      <a:pPr algn="ctr"/>
                      <a:r>
                        <a:rPr lang="en-US" altLang="zh-CN" dirty="0" smtClean="0"/>
                        <a:t>T</a:t>
                      </a:r>
                      <a:endParaRPr lang="zh-CN" altLang="en-US" dirty="0"/>
                    </a:p>
                  </a:txBody>
                  <a:tcPr/>
                </a:tc>
              </a:tr>
              <a:tr h="370840">
                <a:tc>
                  <a:txBody>
                    <a:bodyPr/>
                    <a:lstStyle/>
                    <a:p>
                      <a:r>
                        <a:rPr lang="en-US" altLang="zh-CN" b="0" dirty="0" smtClean="0">
                          <a:solidFill>
                            <a:srgbClr val="0070C0"/>
                          </a:solidFill>
                        </a:rPr>
                        <a:t>Component</a:t>
                      </a:r>
                      <a:endParaRPr lang="zh-CN" altLang="en-US" b="0" dirty="0">
                        <a:solidFill>
                          <a:srgbClr val="0070C0"/>
                        </a:solidFill>
                      </a:endParaRPr>
                    </a:p>
                  </a:txBody>
                  <a:tcPr/>
                </a:tc>
                <a:tc>
                  <a:txBody>
                    <a:bodyPr/>
                    <a:lstStyle/>
                    <a:p>
                      <a:r>
                        <a:rPr lang="en-US" altLang="zh-CN" b="0" dirty="0" smtClean="0">
                          <a:solidFill>
                            <a:srgbClr val="0070C0"/>
                          </a:solidFill>
                        </a:rPr>
                        <a:t>15</a:t>
                      </a:r>
                      <a:endParaRPr lang="zh-CN" altLang="en-US" b="0" dirty="0">
                        <a:solidFill>
                          <a:srgbClr val="0070C0"/>
                        </a:solidFill>
                      </a:endParaRPr>
                    </a:p>
                  </a:txBody>
                  <a:tcPr/>
                </a:tc>
                <a:tc>
                  <a:txBody>
                    <a:bodyPr/>
                    <a:lstStyle/>
                    <a:p>
                      <a:pPr algn="ctr"/>
                      <a:r>
                        <a:rPr lang="en-US" altLang="zh-CN" b="0" dirty="0" smtClean="0">
                          <a:solidFill>
                            <a:srgbClr val="0070C0"/>
                          </a:solidFill>
                        </a:rPr>
                        <a:t>T</a:t>
                      </a:r>
                      <a:endParaRPr lang="zh-CN" altLang="en-US" b="0" dirty="0">
                        <a:solidFill>
                          <a:srgbClr val="0070C0"/>
                        </a:solidFill>
                      </a:endParaRPr>
                    </a:p>
                  </a:txBody>
                  <a:tcPr/>
                </a:tc>
                <a:tc>
                  <a:txBody>
                    <a:bodyPr/>
                    <a:lstStyle/>
                    <a:p>
                      <a:r>
                        <a:rPr lang="en-US" altLang="zh-CN" dirty="0" smtClean="0"/>
                        <a:t>Platform</a:t>
                      </a:r>
                      <a:endParaRPr lang="zh-CN" altLang="en-US" dirty="0"/>
                    </a:p>
                  </a:txBody>
                  <a:tcPr/>
                </a:tc>
                <a:tc>
                  <a:txBody>
                    <a:bodyPr/>
                    <a:lstStyle/>
                    <a:p>
                      <a:r>
                        <a:rPr lang="en-US" altLang="zh-CN" dirty="0" smtClean="0"/>
                        <a:t>4</a:t>
                      </a:r>
                      <a:endParaRPr lang="zh-CN" altLang="en-US" dirty="0"/>
                    </a:p>
                  </a:txBody>
                  <a:tcPr/>
                </a:tc>
                <a:tc>
                  <a:txBody>
                    <a:bodyPr/>
                    <a:lstStyle/>
                    <a:p>
                      <a:pPr algn="ctr"/>
                      <a:r>
                        <a:rPr lang="en-US" altLang="zh-CN" dirty="0" smtClean="0"/>
                        <a:t>T</a:t>
                      </a:r>
                      <a:endParaRPr lang="zh-CN" altLang="en-US" dirty="0"/>
                    </a:p>
                  </a:txBody>
                  <a:tcPr/>
                </a:tc>
              </a:tr>
              <a:tr h="370840">
                <a:tc>
                  <a:txBody>
                    <a:bodyPr/>
                    <a:lstStyle/>
                    <a:p>
                      <a:r>
                        <a:rPr lang="en-US" altLang="zh-CN" b="0" dirty="0" smtClean="0">
                          <a:solidFill>
                            <a:srgbClr val="0070C0"/>
                          </a:solidFill>
                        </a:rPr>
                        <a:t>Product</a:t>
                      </a:r>
                      <a:endParaRPr lang="zh-CN" altLang="en-US" b="0" dirty="0">
                        <a:solidFill>
                          <a:srgbClr val="0070C0"/>
                        </a:solidFill>
                      </a:endParaRPr>
                    </a:p>
                  </a:txBody>
                  <a:tcPr/>
                </a:tc>
                <a:tc>
                  <a:txBody>
                    <a:bodyPr/>
                    <a:lstStyle/>
                    <a:p>
                      <a:r>
                        <a:rPr lang="en-US" altLang="zh-CN" b="0" dirty="0" smtClean="0">
                          <a:solidFill>
                            <a:srgbClr val="0070C0"/>
                          </a:solidFill>
                        </a:rPr>
                        <a:t>13</a:t>
                      </a:r>
                      <a:endParaRPr lang="zh-CN" altLang="en-US" b="0" dirty="0">
                        <a:solidFill>
                          <a:srgbClr val="0070C0"/>
                        </a:solidFill>
                      </a:endParaRPr>
                    </a:p>
                  </a:txBody>
                  <a:tcPr/>
                </a:tc>
                <a:tc>
                  <a:txBody>
                    <a:bodyPr/>
                    <a:lstStyle/>
                    <a:p>
                      <a:pPr algn="ctr"/>
                      <a:r>
                        <a:rPr lang="en-US" altLang="zh-CN" b="0" dirty="0" smtClean="0">
                          <a:solidFill>
                            <a:srgbClr val="0070C0"/>
                          </a:solidFill>
                        </a:rPr>
                        <a:t>T</a:t>
                      </a:r>
                      <a:endParaRPr lang="zh-CN" altLang="en-US" b="0" dirty="0">
                        <a:solidFill>
                          <a:srgbClr val="0070C0"/>
                        </a:solidFill>
                      </a:endParaRPr>
                    </a:p>
                  </a:txBody>
                  <a:tcPr/>
                </a:tc>
                <a:tc>
                  <a:txBody>
                    <a:bodyPr/>
                    <a:lstStyle/>
                    <a:p>
                      <a:r>
                        <a:rPr lang="en-US" altLang="zh-CN" dirty="0" smtClean="0"/>
                        <a:t>Type</a:t>
                      </a:r>
                      <a:endParaRPr lang="zh-CN" altLang="en-US" dirty="0"/>
                    </a:p>
                  </a:txBody>
                  <a:tcPr/>
                </a:tc>
                <a:tc>
                  <a:txBody>
                    <a:bodyPr/>
                    <a:lstStyle/>
                    <a:p>
                      <a:r>
                        <a:rPr lang="en-US" altLang="zh-CN" dirty="0" smtClean="0"/>
                        <a:t>4</a:t>
                      </a:r>
                      <a:endParaRPr lang="zh-CN" altLang="en-US" dirty="0"/>
                    </a:p>
                  </a:txBody>
                  <a:tcPr/>
                </a:tc>
                <a:tc>
                  <a:txBody>
                    <a:bodyPr/>
                    <a:lstStyle/>
                    <a:p>
                      <a:pPr algn="ctr"/>
                      <a:r>
                        <a:rPr lang="en-US" altLang="zh-CN" dirty="0" smtClean="0"/>
                        <a:t>T</a:t>
                      </a:r>
                      <a:endParaRPr lang="zh-CN" altLang="en-US" dirty="0"/>
                    </a:p>
                  </a:txBody>
                  <a:tcPr/>
                </a:tc>
              </a:tr>
              <a:tr h="370840">
                <a:tc>
                  <a:txBody>
                    <a:bodyPr/>
                    <a:lstStyle/>
                    <a:p>
                      <a:r>
                        <a:rPr lang="en-US" altLang="zh-CN" b="0" dirty="0" smtClean="0">
                          <a:solidFill>
                            <a:srgbClr val="0070C0"/>
                          </a:solidFill>
                        </a:rPr>
                        <a:t>Priority</a:t>
                      </a:r>
                      <a:endParaRPr lang="zh-CN" altLang="en-US" b="0" dirty="0">
                        <a:solidFill>
                          <a:srgbClr val="0070C0"/>
                        </a:solidFill>
                      </a:endParaRPr>
                    </a:p>
                  </a:txBody>
                  <a:tcPr/>
                </a:tc>
                <a:tc>
                  <a:txBody>
                    <a:bodyPr/>
                    <a:lstStyle/>
                    <a:p>
                      <a:r>
                        <a:rPr lang="en-US" altLang="zh-CN" b="0" dirty="0" smtClean="0">
                          <a:solidFill>
                            <a:srgbClr val="0070C0"/>
                          </a:solidFill>
                        </a:rPr>
                        <a:t>12</a:t>
                      </a:r>
                      <a:endParaRPr lang="zh-CN" altLang="en-US" b="0" dirty="0">
                        <a:solidFill>
                          <a:srgbClr val="0070C0"/>
                        </a:solidFill>
                      </a:endParaRPr>
                    </a:p>
                  </a:txBody>
                  <a:tcPr/>
                </a:tc>
                <a:tc>
                  <a:txBody>
                    <a:bodyPr/>
                    <a:lstStyle/>
                    <a:p>
                      <a:pPr algn="ctr"/>
                      <a:r>
                        <a:rPr lang="en-US" altLang="zh-CN" b="0" dirty="0" smtClean="0">
                          <a:solidFill>
                            <a:srgbClr val="0070C0"/>
                          </a:solidFill>
                        </a:rPr>
                        <a:t>T</a:t>
                      </a:r>
                      <a:endParaRPr lang="zh-CN" altLang="en-US" b="0" dirty="0">
                        <a:solidFill>
                          <a:srgbClr val="0070C0"/>
                        </a:solidFill>
                      </a:endParaRPr>
                    </a:p>
                  </a:txBody>
                  <a:tcPr/>
                </a:tc>
                <a:tc>
                  <a:txBody>
                    <a:bodyPr/>
                    <a:lstStyle/>
                    <a:p>
                      <a:r>
                        <a:rPr lang="en-US" altLang="zh-CN" dirty="0" smtClean="0">
                          <a:solidFill>
                            <a:srgbClr val="0070C0"/>
                          </a:solidFill>
                        </a:rPr>
                        <a:t>Assignee</a:t>
                      </a:r>
                      <a:endParaRPr lang="zh-CN" altLang="en-US" dirty="0">
                        <a:solidFill>
                          <a:srgbClr val="0070C0"/>
                        </a:solidFill>
                      </a:endParaRPr>
                    </a:p>
                  </a:txBody>
                  <a:tcPr/>
                </a:tc>
                <a:tc>
                  <a:txBody>
                    <a:bodyPr/>
                    <a:lstStyle/>
                    <a:p>
                      <a:r>
                        <a:rPr lang="en-US" altLang="zh-CN" dirty="0" smtClean="0">
                          <a:solidFill>
                            <a:srgbClr val="0070C0"/>
                          </a:solidFill>
                        </a:rPr>
                        <a:t>2</a:t>
                      </a:r>
                      <a:endParaRPr lang="zh-CN" altLang="en-US" dirty="0">
                        <a:solidFill>
                          <a:srgbClr val="0070C0"/>
                        </a:solidFill>
                      </a:endParaRPr>
                    </a:p>
                  </a:txBody>
                  <a:tcPr/>
                </a:tc>
                <a:tc>
                  <a:txBody>
                    <a:bodyPr/>
                    <a:lstStyle/>
                    <a:p>
                      <a:pPr algn="ctr"/>
                      <a:r>
                        <a:rPr lang="en-US" altLang="zh-CN" dirty="0" smtClean="0">
                          <a:solidFill>
                            <a:srgbClr val="0070C0"/>
                          </a:solidFill>
                        </a:rPr>
                        <a:t>T</a:t>
                      </a:r>
                      <a:endParaRPr lang="zh-CN" altLang="en-US" dirty="0">
                        <a:solidFill>
                          <a:srgbClr val="0070C0"/>
                        </a:solidFill>
                      </a:endParaRPr>
                    </a:p>
                  </a:txBody>
                  <a:tcPr/>
                </a:tc>
              </a:tr>
              <a:tr h="370840">
                <a:tc>
                  <a:txBody>
                    <a:bodyPr/>
                    <a:lstStyle/>
                    <a:p>
                      <a:r>
                        <a:rPr lang="en-US" altLang="zh-CN" dirty="0" smtClean="0"/>
                        <a:t>Severity</a:t>
                      </a:r>
                      <a:endParaRPr lang="zh-CN" altLang="en-US" dirty="0"/>
                    </a:p>
                  </a:txBody>
                  <a:tcPr/>
                </a:tc>
                <a:tc>
                  <a:txBody>
                    <a:bodyPr/>
                    <a:lstStyle/>
                    <a:p>
                      <a:r>
                        <a:rPr lang="en-US" altLang="zh-CN" dirty="0" smtClean="0"/>
                        <a:t>9</a:t>
                      </a:r>
                      <a:endParaRPr lang="zh-CN" altLang="en-US" dirty="0"/>
                    </a:p>
                  </a:txBody>
                  <a:tcPr/>
                </a:tc>
                <a:tc>
                  <a:txBody>
                    <a:bodyPr/>
                    <a:lstStyle/>
                    <a:p>
                      <a:pPr algn="ctr"/>
                      <a:r>
                        <a:rPr lang="en-US" altLang="zh-CN" dirty="0" smtClean="0"/>
                        <a:t>T</a:t>
                      </a:r>
                      <a:endParaRPr lang="zh-CN" altLang="en-US" dirty="0"/>
                    </a:p>
                  </a:txBody>
                  <a:tcPr/>
                </a:tc>
                <a:tc>
                  <a:txBody>
                    <a:bodyPr/>
                    <a:lstStyle/>
                    <a:p>
                      <a:r>
                        <a:rPr lang="en-US" altLang="zh-CN" dirty="0" smtClean="0">
                          <a:solidFill>
                            <a:srgbClr val="0070C0"/>
                          </a:solidFill>
                        </a:rPr>
                        <a:t>Keywords</a:t>
                      </a:r>
                      <a:endParaRPr lang="zh-CN" altLang="en-US" dirty="0">
                        <a:solidFill>
                          <a:srgbClr val="0070C0"/>
                        </a:solidFill>
                      </a:endParaRPr>
                    </a:p>
                  </a:txBody>
                  <a:tcPr/>
                </a:tc>
                <a:tc>
                  <a:txBody>
                    <a:bodyPr/>
                    <a:lstStyle/>
                    <a:p>
                      <a:r>
                        <a:rPr lang="en-US" altLang="zh-CN" dirty="0" smtClean="0">
                          <a:solidFill>
                            <a:srgbClr val="0070C0"/>
                          </a:solidFill>
                        </a:rPr>
                        <a:t>2</a:t>
                      </a:r>
                      <a:endParaRPr lang="zh-CN" altLang="en-US" dirty="0">
                        <a:solidFill>
                          <a:srgbClr val="0070C0"/>
                        </a:solidFill>
                      </a:endParaRPr>
                    </a:p>
                  </a:txBody>
                  <a:tcPr/>
                </a:tc>
                <a:tc>
                  <a:txBody>
                    <a:bodyPr/>
                    <a:lstStyle/>
                    <a:p>
                      <a:pPr algn="ctr"/>
                      <a:r>
                        <a:rPr lang="en-US" altLang="zh-CN" dirty="0" smtClean="0">
                          <a:solidFill>
                            <a:srgbClr val="0070C0"/>
                          </a:solidFill>
                        </a:rPr>
                        <a:t>T</a:t>
                      </a:r>
                      <a:endParaRPr lang="zh-CN" altLang="en-US" dirty="0">
                        <a:solidFill>
                          <a:srgbClr val="0070C0"/>
                        </a:solidFill>
                      </a:endParaRPr>
                    </a:p>
                  </a:txBody>
                  <a:tcPr/>
                </a:tc>
              </a:tr>
              <a:tr h="370840">
                <a:tc>
                  <a:txBody>
                    <a:bodyPr/>
                    <a:lstStyle/>
                    <a:p>
                      <a:r>
                        <a:rPr lang="en-US" altLang="zh-CN" dirty="0" smtClean="0"/>
                        <a:t>Version</a:t>
                      </a:r>
                      <a:endParaRPr lang="zh-CN" altLang="en-US" dirty="0"/>
                    </a:p>
                  </a:txBody>
                  <a:tcPr/>
                </a:tc>
                <a:tc>
                  <a:txBody>
                    <a:bodyPr/>
                    <a:lstStyle/>
                    <a:p>
                      <a:r>
                        <a:rPr lang="en-US" altLang="zh-CN" dirty="0" smtClean="0"/>
                        <a:t>9</a:t>
                      </a:r>
                      <a:endParaRPr lang="zh-CN" altLang="en-US" dirty="0"/>
                    </a:p>
                  </a:txBody>
                  <a:tcPr/>
                </a:tc>
                <a:tc>
                  <a:txBody>
                    <a:bodyPr/>
                    <a:lstStyle/>
                    <a:p>
                      <a:pPr algn="ctr"/>
                      <a:r>
                        <a:rPr lang="en-US" altLang="zh-CN" dirty="0" smtClean="0"/>
                        <a:t>T</a:t>
                      </a:r>
                      <a:endParaRPr lang="zh-CN" altLang="en-US" dirty="0"/>
                    </a:p>
                  </a:txBody>
                  <a:tcPr/>
                </a:tc>
                <a:tc>
                  <a:txBody>
                    <a:bodyPr/>
                    <a:lstStyle/>
                    <a:p>
                      <a:r>
                        <a:rPr lang="en-US" altLang="zh-CN" dirty="0" smtClean="0">
                          <a:solidFill>
                            <a:srgbClr val="0070C0"/>
                          </a:solidFill>
                        </a:rPr>
                        <a:t>Attachments</a:t>
                      </a:r>
                      <a:endParaRPr lang="zh-CN" altLang="en-US" dirty="0">
                        <a:solidFill>
                          <a:srgbClr val="0070C0"/>
                        </a:solidFill>
                      </a:endParaRPr>
                    </a:p>
                  </a:txBody>
                  <a:tcPr/>
                </a:tc>
                <a:tc>
                  <a:txBody>
                    <a:bodyPr/>
                    <a:lstStyle/>
                    <a:p>
                      <a:r>
                        <a:rPr lang="en-US" altLang="zh-CN" dirty="0" smtClean="0">
                          <a:solidFill>
                            <a:srgbClr val="0070C0"/>
                          </a:solidFill>
                        </a:rPr>
                        <a:t>1</a:t>
                      </a:r>
                      <a:endParaRPr lang="zh-CN" altLang="en-US" dirty="0">
                        <a:solidFill>
                          <a:srgbClr val="0070C0"/>
                        </a:solidFill>
                      </a:endParaRPr>
                    </a:p>
                  </a:txBody>
                  <a:tcPr/>
                </a:tc>
                <a:tc>
                  <a:txBody>
                    <a:bodyPr/>
                    <a:lstStyle/>
                    <a:p>
                      <a:pPr algn="ctr"/>
                      <a:r>
                        <a:rPr lang="en-US" altLang="zh-CN" dirty="0" smtClean="0">
                          <a:solidFill>
                            <a:srgbClr val="0070C0"/>
                          </a:solidFill>
                        </a:rPr>
                        <a:t>T</a:t>
                      </a:r>
                      <a:endParaRPr lang="zh-CN" altLang="en-US" dirty="0">
                        <a:solidFill>
                          <a:srgbClr val="0070C0"/>
                        </a:solidFill>
                      </a:endParaRPr>
                    </a:p>
                  </a:txBody>
                  <a:tcPr/>
                </a:tc>
              </a:tr>
              <a:tr h="370840">
                <a:tc>
                  <a:txBody>
                    <a:bodyPr/>
                    <a:lstStyle/>
                    <a:p>
                      <a:r>
                        <a:rPr lang="en-US" altLang="zh-CN" dirty="0" smtClean="0">
                          <a:solidFill>
                            <a:srgbClr val="0070C0"/>
                          </a:solidFill>
                        </a:rPr>
                        <a:t>Comment</a:t>
                      </a:r>
                      <a:endParaRPr lang="zh-CN" altLang="en-US" dirty="0">
                        <a:solidFill>
                          <a:srgbClr val="0070C0"/>
                        </a:solidFill>
                      </a:endParaRPr>
                    </a:p>
                  </a:txBody>
                  <a:tcPr/>
                </a:tc>
                <a:tc>
                  <a:txBody>
                    <a:bodyPr/>
                    <a:lstStyle/>
                    <a:p>
                      <a:r>
                        <a:rPr lang="en-US" altLang="zh-CN" dirty="0" smtClean="0">
                          <a:solidFill>
                            <a:srgbClr val="0070C0"/>
                          </a:solidFill>
                        </a:rPr>
                        <a:t>9</a:t>
                      </a:r>
                      <a:endParaRPr lang="zh-CN" altLang="en-US" dirty="0">
                        <a:solidFill>
                          <a:srgbClr val="0070C0"/>
                        </a:solidFill>
                      </a:endParaRPr>
                    </a:p>
                  </a:txBody>
                  <a:tcPr/>
                </a:tc>
                <a:tc>
                  <a:txBody>
                    <a:bodyPr/>
                    <a:lstStyle/>
                    <a:p>
                      <a:pPr algn="ctr"/>
                      <a:r>
                        <a:rPr lang="en-US" altLang="zh-CN" dirty="0" smtClean="0">
                          <a:solidFill>
                            <a:srgbClr val="0070C0"/>
                          </a:solidFill>
                        </a:rPr>
                        <a:t>T</a:t>
                      </a:r>
                      <a:endParaRPr lang="zh-CN" altLang="en-US" dirty="0">
                        <a:solidFill>
                          <a:srgbClr val="0070C0"/>
                        </a:solidFill>
                      </a:endParaRPr>
                    </a:p>
                  </a:txBody>
                  <a:tcPr/>
                </a:tc>
                <a:tc>
                  <a:txBody>
                    <a:bodyPr/>
                    <a:lstStyle/>
                    <a:p>
                      <a:r>
                        <a:rPr lang="en-US" altLang="zh-CN" dirty="0" smtClean="0">
                          <a:solidFill>
                            <a:srgbClr val="0070C0"/>
                          </a:solidFill>
                        </a:rPr>
                        <a:t>CC</a:t>
                      </a:r>
                      <a:r>
                        <a:rPr lang="zh-CN" altLang="en-US" dirty="0" smtClean="0">
                          <a:solidFill>
                            <a:srgbClr val="0070C0"/>
                          </a:solidFill>
                        </a:rPr>
                        <a:t> </a:t>
                      </a:r>
                      <a:r>
                        <a:rPr lang="en-US" altLang="zh-CN" dirty="0" smtClean="0">
                          <a:solidFill>
                            <a:srgbClr val="0070C0"/>
                          </a:solidFill>
                        </a:rPr>
                        <a:t>List</a:t>
                      </a:r>
                      <a:endParaRPr lang="zh-CN" altLang="en-US" dirty="0">
                        <a:solidFill>
                          <a:srgbClr val="0070C0"/>
                        </a:solidFill>
                      </a:endParaRPr>
                    </a:p>
                  </a:txBody>
                  <a:tcPr/>
                </a:tc>
                <a:tc>
                  <a:txBody>
                    <a:bodyPr/>
                    <a:lstStyle/>
                    <a:p>
                      <a:r>
                        <a:rPr lang="en-US" altLang="zh-CN" dirty="0" smtClean="0">
                          <a:solidFill>
                            <a:srgbClr val="0070C0"/>
                          </a:solidFill>
                        </a:rPr>
                        <a:t>1</a:t>
                      </a:r>
                      <a:endParaRPr lang="zh-CN" altLang="en-US" dirty="0">
                        <a:solidFill>
                          <a:srgbClr val="0070C0"/>
                        </a:solidFill>
                      </a:endParaRPr>
                    </a:p>
                  </a:txBody>
                  <a:tcPr/>
                </a:tc>
                <a:tc>
                  <a:txBody>
                    <a:bodyPr/>
                    <a:lstStyle/>
                    <a:p>
                      <a:pPr algn="ctr"/>
                      <a:r>
                        <a:rPr lang="en-US" altLang="zh-CN" dirty="0" smtClean="0">
                          <a:solidFill>
                            <a:srgbClr val="0070C0"/>
                          </a:solidFill>
                        </a:rPr>
                        <a:t>T</a:t>
                      </a:r>
                      <a:endParaRPr lang="zh-CN" altLang="en-US" dirty="0">
                        <a:solidFill>
                          <a:srgbClr val="0070C0"/>
                        </a:solidFill>
                      </a:endParaRPr>
                    </a:p>
                  </a:txBody>
                  <a:tcPr/>
                </a:tc>
              </a:tr>
              <a:tr h="370840">
                <a:tc>
                  <a:txBody>
                    <a:bodyPr/>
                    <a:lstStyle/>
                    <a:p>
                      <a:r>
                        <a:rPr lang="en-US" altLang="zh-CN" dirty="0" smtClean="0"/>
                        <a:t>Reporter</a:t>
                      </a:r>
                      <a:endParaRPr lang="zh-CN" altLang="en-US" dirty="0"/>
                    </a:p>
                  </a:txBody>
                  <a:tcPr/>
                </a:tc>
                <a:tc>
                  <a:txBody>
                    <a:bodyPr/>
                    <a:lstStyle/>
                    <a:p>
                      <a:r>
                        <a:rPr lang="en-US" altLang="zh-CN" dirty="0" smtClean="0"/>
                        <a:t>6</a:t>
                      </a:r>
                      <a:endParaRPr lang="zh-CN" altLang="en-US" dirty="0"/>
                    </a:p>
                  </a:txBody>
                  <a:tcPr/>
                </a:tc>
                <a:tc>
                  <a:txBody>
                    <a:bodyPr/>
                    <a:lstStyle/>
                    <a:p>
                      <a:pPr algn="ctr"/>
                      <a:r>
                        <a:rPr lang="en-US" altLang="zh-CN" dirty="0" smtClean="0">
                          <a:solidFill>
                            <a:srgbClr val="C00000"/>
                          </a:solidFill>
                        </a:rPr>
                        <a:t>F</a:t>
                      </a:r>
                      <a:endParaRPr lang="zh-CN" altLang="en-US" dirty="0">
                        <a:solidFill>
                          <a:srgbClr val="C00000"/>
                        </a:solidFill>
                      </a:endParaRPr>
                    </a:p>
                  </a:txBody>
                  <a:tcPr/>
                </a:tc>
                <a:tc>
                  <a:txBody>
                    <a:bodyPr/>
                    <a:lstStyle/>
                    <a:p>
                      <a:r>
                        <a:rPr lang="en-US" altLang="zh-CN" dirty="0" smtClean="0">
                          <a:solidFill>
                            <a:srgbClr val="0070C0"/>
                          </a:solidFill>
                        </a:rPr>
                        <a:t>Target</a:t>
                      </a:r>
                      <a:r>
                        <a:rPr lang="zh-CN" altLang="en-US" dirty="0" smtClean="0">
                          <a:solidFill>
                            <a:srgbClr val="0070C0"/>
                          </a:solidFill>
                        </a:rPr>
                        <a:t> </a:t>
                      </a:r>
                      <a:r>
                        <a:rPr lang="en-US" altLang="zh-CN" dirty="0" smtClean="0">
                          <a:solidFill>
                            <a:srgbClr val="0070C0"/>
                          </a:solidFill>
                        </a:rPr>
                        <a:t>Milestone</a:t>
                      </a:r>
                      <a:endParaRPr lang="zh-CN" altLang="en-US" dirty="0">
                        <a:solidFill>
                          <a:srgbClr val="0070C0"/>
                        </a:solidFill>
                      </a:endParaRPr>
                    </a:p>
                  </a:txBody>
                  <a:tcPr/>
                </a:tc>
                <a:tc>
                  <a:txBody>
                    <a:bodyPr/>
                    <a:lstStyle/>
                    <a:p>
                      <a:r>
                        <a:rPr lang="en-US" altLang="zh-CN" dirty="0" smtClean="0">
                          <a:solidFill>
                            <a:srgbClr val="0070C0"/>
                          </a:solidFill>
                        </a:rPr>
                        <a:t>1</a:t>
                      </a:r>
                      <a:endParaRPr lang="zh-CN" altLang="en-US" dirty="0">
                        <a:solidFill>
                          <a:srgbClr val="0070C0"/>
                        </a:solidFill>
                      </a:endParaRPr>
                    </a:p>
                  </a:txBody>
                  <a:tcPr/>
                </a:tc>
                <a:tc>
                  <a:txBody>
                    <a:bodyPr/>
                    <a:lstStyle/>
                    <a:p>
                      <a:pPr algn="ctr"/>
                      <a:r>
                        <a:rPr lang="en-US" altLang="zh-CN" dirty="0" smtClean="0">
                          <a:solidFill>
                            <a:srgbClr val="0070C0"/>
                          </a:solidFill>
                        </a:rPr>
                        <a:t>T</a:t>
                      </a:r>
                      <a:endParaRPr lang="zh-CN" altLang="en-US" dirty="0">
                        <a:solidFill>
                          <a:srgbClr val="0070C0"/>
                        </a:solidFill>
                      </a:endParaRPr>
                    </a:p>
                  </a:txBody>
                  <a:tcPr/>
                </a:tc>
              </a:tr>
            </a:tbl>
          </a:graphicData>
        </a:graphic>
      </p:graphicFrame>
      <p:sp>
        <p:nvSpPr>
          <p:cNvPr id="5" name="幻灯片编号占位符 4"/>
          <p:cNvSpPr>
            <a:spLocks noGrp="1"/>
          </p:cNvSpPr>
          <p:nvPr>
            <p:ph type="sldNum" sz="quarter" idx="12"/>
          </p:nvPr>
        </p:nvSpPr>
        <p:spPr/>
        <p:txBody>
          <a:bodyPr/>
          <a:lstStyle/>
          <a:p>
            <a:fld id="{4FAB73BC-B049-4115-A692-8D63A059BFB8}" type="slidenum">
              <a:rPr lang="en-US" smtClean="0"/>
              <a:t>18</a:t>
            </a:fld>
            <a:endParaRPr lang="en-US"/>
          </a:p>
        </p:txBody>
      </p:sp>
      <p:sp>
        <p:nvSpPr>
          <p:cNvPr id="7" name="五角星 6"/>
          <p:cNvSpPr/>
          <p:nvPr/>
        </p:nvSpPr>
        <p:spPr>
          <a:xfrm>
            <a:off x="468356" y="2546216"/>
            <a:ext cx="226465" cy="22646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五角星 7"/>
          <p:cNvSpPr/>
          <p:nvPr/>
        </p:nvSpPr>
        <p:spPr>
          <a:xfrm>
            <a:off x="468356" y="2924508"/>
            <a:ext cx="226465" cy="22646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五角星 8"/>
          <p:cNvSpPr/>
          <p:nvPr/>
        </p:nvSpPr>
        <p:spPr>
          <a:xfrm>
            <a:off x="468356" y="3302800"/>
            <a:ext cx="226465" cy="22646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五角星 9"/>
          <p:cNvSpPr/>
          <p:nvPr/>
        </p:nvSpPr>
        <p:spPr>
          <a:xfrm>
            <a:off x="472401" y="3681092"/>
            <a:ext cx="226465" cy="22646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五角星 10"/>
          <p:cNvSpPr/>
          <p:nvPr/>
        </p:nvSpPr>
        <p:spPr>
          <a:xfrm>
            <a:off x="468356" y="2167924"/>
            <a:ext cx="226465" cy="22646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091689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799" y="484632"/>
            <a:ext cx="8277607" cy="1609344"/>
          </a:xfrm>
        </p:spPr>
        <p:txBody>
          <a:bodyPr>
            <a:normAutofit/>
          </a:bodyPr>
          <a:lstStyle/>
          <a:p>
            <a:r>
              <a:rPr kumimoji="1" lang="en-US" altLang="zh-CN" sz="4800" cap="none" spc="-150" dirty="0" smtClean="0"/>
              <a:t>Issue</a:t>
            </a:r>
            <a:r>
              <a:rPr kumimoji="1" lang="zh-CN" altLang="en-US" sz="4800" cap="none" spc="-150" dirty="0" smtClean="0"/>
              <a:t> </a:t>
            </a:r>
            <a:r>
              <a:rPr kumimoji="1" lang="en-US" altLang="zh-CN" sz="4800" cap="none" spc="-150" dirty="0" smtClean="0"/>
              <a:t>tracking</a:t>
            </a:r>
            <a:r>
              <a:rPr kumimoji="1" lang="zh-CN" altLang="en-US" sz="4800" cap="none" spc="-150" dirty="0" smtClean="0"/>
              <a:t> </a:t>
            </a:r>
            <a:r>
              <a:rPr kumimoji="1" lang="en-US" altLang="zh-CN" sz="4800" cap="none" spc="-150" dirty="0" smtClean="0"/>
              <a:t>data</a:t>
            </a:r>
            <a:r>
              <a:rPr kumimoji="1" lang="zh-CN" altLang="en-US" sz="4800" cap="none" spc="-150" dirty="0" smtClean="0"/>
              <a:t> </a:t>
            </a:r>
            <a:r>
              <a:rPr kumimoji="1" lang="en-US" altLang="zh-CN" sz="4800" cap="none" dirty="0" smtClean="0"/>
              <a:t>(ITD)</a:t>
            </a:r>
            <a:r>
              <a:rPr kumimoji="1" lang="zh-CN" altLang="en-US" sz="4800" cap="none" dirty="0" smtClean="0"/>
              <a:t> </a:t>
            </a:r>
            <a:r>
              <a:rPr kumimoji="1" lang="en-US" altLang="zh-CN" sz="4800" cap="none" dirty="0" smtClean="0"/>
              <a:t>are</a:t>
            </a:r>
            <a:r>
              <a:rPr kumimoji="1" lang="zh-CN" altLang="en-US" sz="4800" cap="none" dirty="0" smtClean="0"/>
              <a:t> </a:t>
            </a:r>
            <a:r>
              <a:rPr kumimoji="1" lang="en-US" altLang="zh-CN" sz="4800" cap="none" dirty="0" smtClean="0"/>
              <a:t>widely</a:t>
            </a:r>
            <a:r>
              <a:rPr kumimoji="1" lang="zh-CN" altLang="en-US" sz="4800" cap="none" dirty="0" smtClean="0"/>
              <a:t> </a:t>
            </a:r>
            <a:r>
              <a:rPr kumimoji="1" lang="en-US" altLang="zh-CN" sz="4800" cap="none" dirty="0" smtClean="0"/>
              <a:t>used</a:t>
            </a:r>
            <a:endParaRPr kumimoji="1" lang="zh-CN" altLang="en-US" sz="4800" cap="none" dirty="0"/>
          </a:p>
        </p:txBody>
      </p:sp>
      <p:pic>
        <p:nvPicPr>
          <p:cNvPr id="6" name="图片 5"/>
          <p:cNvPicPr>
            <a:picLocks noChangeAspect="1"/>
          </p:cNvPicPr>
          <p:nvPr/>
        </p:nvPicPr>
        <p:blipFill>
          <a:blip r:embed="rId3"/>
          <a:stretch>
            <a:fillRect/>
          </a:stretch>
        </p:blipFill>
        <p:spPr>
          <a:xfrm>
            <a:off x="0" y="4146804"/>
            <a:ext cx="9144000" cy="77328"/>
          </a:xfrm>
          <a:prstGeom prst="rect">
            <a:avLst/>
          </a:prstGeom>
        </p:spPr>
      </p:pic>
      <p:sp>
        <p:nvSpPr>
          <p:cNvPr id="7" name="文本框 6"/>
          <p:cNvSpPr txBox="1"/>
          <p:nvPr/>
        </p:nvSpPr>
        <p:spPr>
          <a:xfrm>
            <a:off x="294233" y="3750040"/>
            <a:ext cx="3669851" cy="369332"/>
          </a:xfrm>
          <a:prstGeom prst="rect">
            <a:avLst/>
          </a:prstGeom>
          <a:noFill/>
        </p:spPr>
        <p:txBody>
          <a:bodyPr wrap="none" rtlCol="0">
            <a:spAutoFit/>
          </a:bodyPr>
          <a:lstStyle/>
          <a:p>
            <a:r>
              <a:rPr kumimoji="1" lang="en-US" altLang="zh-CN" dirty="0" smtClean="0"/>
              <a:t>Duplicate</a:t>
            </a:r>
            <a:r>
              <a:rPr kumimoji="1" lang="zh-CN" altLang="en-US" dirty="0" smtClean="0"/>
              <a:t> </a:t>
            </a:r>
            <a:r>
              <a:rPr kumimoji="1" lang="en-US" altLang="zh-CN" dirty="0" smtClean="0"/>
              <a:t>Issue</a:t>
            </a:r>
            <a:r>
              <a:rPr kumimoji="1" lang="zh-CN" altLang="en-US" dirty="0" smtClean="0"/>
              <a:t> </a:t>
            </a:r>
            <a:r>
              <a:rPr kumimoji="1" lang="en-US" altLang="zh-CN" dirty="0"/>
              <a:t>R</a:t>
            </a:r>
            <a:r>
              <a:rPr kumimoji="1" lang="en-US" altLang="zh-CN" dirty="0" smtClean="0"/>
              <a:t>eport</a:t>
            </a:r>
            <a:r>
              <a:rPr kumimoji="1" lang="zh-CN" altLang="en-US" dirty="0" smtClean="0"/>
              <a:t> </a:t>
            </a:r>
            <a:r>
              <a:rPr kumimoji="1" lang="en-US" altLang="zh-CN" dirty="0"/>
              <a:t>D</a:t>
            </a:r>
            <a:r>
              <a:rPr kumimoji="1" lang="en-US" altLang="zh-CN" dirty="0" smtClean="0"/>
              <a:t>etection</a:t>
            </a:r>
            <a:endParaRPr kumimoji="1" lang="zh-CN" altLang="en-US" dirty="0"/>
          </a:p>
        </p:txBody>
      </p:sp>
      <p:sp>
        <p:nvSpPr>
          <p:cNvPr id="8" name="文本框 7"/>
          <p:cNvSpPr txBox="1"/>
          <p:nvPr/>
        </p:nvSpPr>
        <p:spPr>
          <a:xfrm>
            <a:off x="6005083" y="3750040"/>
            <a:ext cx="2047355" cy="369332"/>
          </a:xfrm>
          <a:prstGeom prst="rect">
            <a:avLst/>
          </a:prstGeom>
          <a:noFill/>
        </p:spPr>
        <p:txBody>
          <a:bodyPr wrap="none" rtlCol="0">
            <a:spAutoFit/>
          </a:bodyPr>
          <a:lstStyle/>
          <a:p>
            <a:r>
              <a:rPr kumimoji="1" lang="en-US" altLang="zh-CN" dirty="0" smtClean="0"/>
              <a:t>Issue</a:t>
            </a:r>
            <a:r>
              <a:rPr kumimoji="1" lang="zh-CN" altLang="en-US" dirty="0" smtClean="0"/>
              <a:t> </a:t>
            </a:r>
            <a:r>
              <a:rPr kumimoji="1" lang="en-US" altLang="zh-CN" dirty="0" smtClean="0"/>
              <a:t>Localization</a:t>
            </a:r>
            <a:endParaRPr kumimoji="1" lang="zh-CN" altLang="en-US" dirty="0"/>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9948" y="2089959"/>
            <a:ext cx="1494089" cy="1801175"/>
          </a:xfrm>
          <a:prstGeom prst="rect">
            <a:avLst/>
          </a:prstGeom>
        </p:spPr>
      </p:pic>
      <p:sp>
        <p:nvSpPr>
          <p:cNvPr id="10" name="文本框 9"/>
          <p:cNvSpPr txBox="1"/>
          <p:nvPr/>
        </p:nvSpPr>
        <p:spPr>
          <a:xfrm>
            <a:off x="588081" y="6158484"/>
            <a:ext cx="2801536" cy="369332"/>
          </a:xfrm>
          <a:prstGeom prst="rect">
            <a:avLst/>
          </a:prstGeom>
          <a:noFill/>
        </p:spPr>
        <p:txBody>
          <a:bodyPr wrap="none" rtlCol="0">
            <a:spAutoFit/>
          </a:bodyPr>
          <a:lstStyle/>
          <a:p>
            <a:r>
              <a:rPr kumimoji="1" lang="en-US" altLang="zh-CN" dirty="0" smtClean="0"/>
              <a:t>Issue-fix</a:t>
            </a:r>
            <a:r>
              <a:rPr kumimoji="1" lang="zh-CN" altLang="en-US" dirty="0" smtClean="0"/>
              <a:t> </a:t>
            </a:r>
            <a:r>
              <a:rPr kumimoji="1" lang="en-US" altLang="zh-CN" dirty="0" smtClean="0"/>
              <a:t>Time</a:t>
            </a:r>
            <a:r>
              <a:rPr kumimoji="1" lang="zh-CN" altLang="en-US" dirty="0" smtClean="0"/>
              <a:t> </a:t>
            </a:r>
            <a:r>
              <a:rPr kumimoji="1" lang="en-US" altLang="zh-CN" dirty="0" smtClean="0"/>
              <a:t>Prediction</a:t>
            </a:r>
            <a:endParaRPr kumimoji="1" lang="zh-CN" altLang="en-US" dirty="0"/>
          </a:p>
        </p:txBody>
      </p:sp>
      <p:sp>
        <p:nvSpPr>
          <p:cNvPr id="12" name="文本框 11"/>
          <p:cNvSpPr txBox="1"/>
          <p:nvPr/>
        </p:nvSpPr>
        <p:spPr>
          <a:xfrm>
            <a:off x="6143314" y="6144768"/>
            <a:ext cx="2042547" cy="369332"/>
          </a:xfrm>
          <a:prstGeom prst="rect">
            <a:avLst/>
          </a:prstGeom>
          <a:noFill/>
        </p:spPr>
        <p:txBody>
          <a:bodyPr wrap="none" rtlCol="0">
            <a:spAutoFit/>
          </a:bodyPr>
          <a:lstStyle/>
          <a:p>
            <a:r>
              <a:rPr kumimoji="1" lang="en-US" altLang="zh-CN" dirty="0" smtClean="0"/>
              <a:t>Issue</a:t>
            </a:r>
            <a:r>
              <a:rPr kumimoji="1" lang="zh-CN" altLang="en-US" dirty="0" smtClean="0"/>
              <a:t> </a:t>
            </a:r>
            <a:r>
              <a:rPr kumimoji="1" lang="en-US" altLang="zh-CN" dirty="0" smtClean="0"/>
              <a:t>Assignment</a:t>
            </a:r>
          </a:p>
        </p:txBody>
      </p:sp>
      <p:pic>
        <p:nvPicPr>
          <p:cNvPr id="15" name="图片 14"/>
          <p:cNvPicPr>
            <a:picLocks noChangeAspect="1"/>
          </p:cNvPicPr>
          <p:nvPr/>
        </p:nvPicPr>
        <p:blipFill>
          <a:blip r:embed="rId5"/>
          <a:stretch>
            <a:fillRect/>
          </a:stretch>
        </p:blipFill>
        <p:spPr>
          <a:xfrm>
            <a:off x="1092935" y="4425495"/>
            <a:ext cx="1872592" cy="1719273"/>
          </a:xfrm>
          <a:prstGeom prst="rect">
            <a:avLst/>
          </a:prstGeom>
        </p:spPr>
      </p:pic>
      <p:pic>
        <p:nvPicPr>
          <p:cNvPr id="17" name="图片 16"/>
          <p:cNvPicPr>
            <a:picLocks noChangeAspect="1"/>
          </p:cNvPicPr>
          <p:nvPr/>
        </p:nvPicPr>
        <p:blipFill>
          <a:blip r:embed="rId6"/>
          <a:stretch>
            <a:fillRect/>
          </a:stretch>
        </p:blipFill>
        <p:spPr>
          <a:xfrm>
            <a:off x="927275" y="1734483"/>
            <a:ext cx="2570881" cy="2056705"/>
          </a:xfrm>
          <a:prstGeom prst="rect">
            <a:avLst/>
          </a:prstGeom>
        </p:spPr>
      </p:pic>
      <p:pic>
        <p:nvPicPr>
          <p:cNvPr id="18" name="图片 17"/>
          <p:cNvPicPr>
            <a:picLocks noChangeAspect="1"/>
          </p:cNvPicPr>
          <p:nvPr/>
        </p:nvPicPr>
        <p:blipFill>
          <a:blip r:embed="rId7"/>
          <a:stretch>
            <a:fillRect/>
          </a:stretch>
        </p:blipFill>
        <p:spPr>
          <a:xfrm>
            <a:off x="6005083" y="4423463"/>
            <a:ext cx="2207936" cy="1721305"/>
          </a:xfrm>
          <a:prstGeom prst="rect">
            <a:avLst/>
          </a:prstGeom>
        </p:spPr>
      </p:pic>
      <p:pic>
        <p:nvPicPr>
          <p:cNvPr id="20" name="图片 19"/>
          <p:cNvPicPr>
            <a:picLocks noChangeAspect="1"/>
          </p:cNvPicPr>
          <p:nvPr/>
        </p:nvPicPr>
        <p:blipFill>
          <a:blip r:embed="rId8"/>
          <a:stretch>
            <a:fillRect/>
          </a:stretch>
        </p:blipFill>
        <p:spPr>
          <a:xfrm>
            <a:off x="4482710" y="1656993"/>
            <a:ext cx="104496" cy="5185625"/>
          </a:xfrm>
          <a:prstGeom prst="rect">
            <a:avLst/>
          </a:prstGeom>
        </p:spPr>
      </p:pic>
      <p:sp>
        <p:nvSpPr>
          <p:cNvPr id="3" name="幻灯片编号占位符 2"/>
          <p:cNvSpPr>
            <a:spLocks noGrp="1"/>
          </p:cNvSpPr>
          <p:nvPr>
            <p:ph type="sldNum" sz="quarter" idx="12"/>
          </p:nvPr>
        </p:nvSpPr>
        <p:spPr/>
        <p:txBody>
          <a:bodyPr/>
          <a:lstStyle/>
          <a:p>
            <a:fld id="{4FAB73BC-B049-4115-A692-8D63A059BFB8}" type="slidenum">
              <a:rPr lang="en-US" smtClean="0"/>
              <a:t>1</a:t>
            </a:fld>
            <a:endParaRPr lang="en-US"/>
          </a:p>
        </p:txBody>
      </p:sp>
    </p:spTree>
    <p:extLst>
      <p:ext uri="{BB962C8B-B14F-4D97-AF65-F5344CB8AC3E}">
        <p14:creationId xmlns:p14="http://schemas.microsoft.com/office/powerpoint/2010/main" val="32498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zh-CN" sz="5400" cap="none" dirty="0" smtClean="0"/>
              <a:t>Research</a:t>
            </a:r>
            <a:r>
              <a:rPr kumimoji="1" lang="zh-CN" altLang="en-US" sz="5400" cap="none" dirty="0" smtClean="0"/>
              <a:t> </a:t>
            </a:r>
            <a:r>
              <a:rPr kumimoji="1" lang="en-US" altLang="zh-CN" sz="5400" cap="none" dirty="0" smtClean="0"/>
              <a:t>Questions</a:t>
            </a:r>
            <a:endParaRPr kumimoji="1" lang="zh-CN" altLang="en-US" sz="5400" cap="none" dirty="0"/>
          </a:p>
        </p:txBody>
      </p:sp>
      <p:sp>
        <p:nvSpPr>
          <p:cNvPr id="3" name="内容占位符 2"/>
          <p:cNvSpPr>
            <a:spLocks noGrp="1"/>
          </p:cNvSpPr>
          <p:nvPr>
            <p:ph idx="1"/>
          </p:nvPr>
        </p:nvSpPr>
        <p:spPr>
          <a:xfrm>
            <a:off x="162822" y="694944"/>
            <a:ext cx="6117207" cy="5947396"/>
          </a:xfrm>
        </p:spPr>
        <p:txBody>
          <a:bodyPr>
            <a:normAutofit/>
          </a:bodyPr>
          <a:lstStyle/>
          <a:p>
            <a:r>
              <a:rPr kumimoji="1" lang="en-US" altLang="zh-CN" sz="2400" dirty="0">
                <a:solidFill>
                  <a:schemeClr val="bg1">
                    <a:lumMod val="50000"/>
                  </a:schemeClr>
                </a:solidFill>
              </a:rPr>
              <a:t>RQ1:</a:t>
            </a:r>
            <a:r>
              <a:rPr kumimoji="1" lang="zh-CN" altLang="en-US" sz="2400" dirty="0">
                <a:solidFill>
                  <a:schemeClr val="bg1">
                    <a:lumMod val="50000"/>
                  </a:schemeClr>
                </a:solidFill>
              </a:rPr>
              <a:t> </a:t>
            </a:r>
            <a:r>
              <a:rPr kumimoji="1" lang="en-US" altLang="zh-CN" sz="2400" dirty="0">
                <a:solidFill>
                  <a:schemeClr val="bg1">
                    <a:lumMod val="50000"/>
                  </a:schemeClr>
                </a:solidFill>
              </a:rPr>
              <a:t>Did the use of issue tracking data in existing literature have data leakage</a:t>
            </a:r>
            <a:r>
              <a:rPr kumimoji="1" lang="en-US" altLang="zh-CN" sz="2400" dirty="0" smtClean="0">
                <a:solidFill>
                  <a:schemeClr val="bg1">
                    <a:lumMod val="50000"/>
                  </a:schemeClr>
                </a:solidFill>
              </a:rPr>
              <a:t>?</a:t>
            </a:r>
          </a:p>
          <a:p>
            <a:endParaRPr kumimoji="1" lang="en-US" altLang="zh-CN" sz="2400" dirty="0"/>
          </a:p>
          <a:p>
            <a:r>
              <a:rPr kumimoji="1" lang="en-US" altLang="zh-CN" sz="2400" dirty="0">
                <a:solidFill>
                  <a:schemeClr val="bg1">
                    <a:lumMod val="50000"/>
                  </a:schemeClr>
                </a:solidFill>
              </a:rPr>
              <a:t>RQ2:</a:t>
            </a:r>
            <a:r>
              <a:rPr kumimoji="1" lang="zh-CN" altLang="en-US" sz="2400" dirty="0">
                <a:solidFill>
                  <a:schemeClr val="bg1">
                    <a:lumMod val="50000"/>
                  </a:schemeClr>
                </a:solidFill>
              </a:rPr>
              <a:t> </a:t>
            </a:r>
            <a:r>
              <a:rPr lang="en-US" altLang="zh-CN" sz="2400" dirty="0">
                <a:solidFill>
                  <a:schemeClr val="bg1">
                    <a:lumMod val="50000"/>
                  </a:schemeClr>
                </a:solidFill>
              </a:rPr>
              <a:t>How often do issue reports change their attributes during their life cycle and which attributes may change</a:t>
            </a:r>
            <a:r>
              <a:rPr lang="en-US" altLang="zh-CN" sz="2400" dirty="0" smtClean="0">
                <a:solidFill>
                  <a:schemeClr val="bg1">
                    <a:lumMod val="50000"/>
                  </a:schemeClr>
                </a:solidFill>
              </a:rPr>
              <a:t>?</a:t>
            </a:r>
          </a:p>
          <a:p>
            <a:endParaRPr kumimoji="1" lang="en-US" altLang="zh-CN" sz="2400" dirty="0" smtClean="0">
              <a:solidFill>
                <a:schemeClr val="bg1">
                  <a:lumMod val="50000"/>
                </a:schemeClr>
              </a:solidFill>
            </a:endParaRPr>
          </a:p>
          <a:p>
            <a:r>
              <a:rPr kumimoji="1" lang="en-US" altLang="zh-CN" sz="2400" dirty="0" smtClean="0"/>
              <a:t>RQ3</a:t>
            </a:r>
            <a:r>
              <a:rPr kumimoji="1" lang="en-US" altLang="zh-CN" sz="2400" dirty="0"/>
              <a:t>:</a:t>
            </a:r>
            <a:r>
              <a:rPr kumimoji="1" lang="zh-CN" altLang="en-US" sz="2400" dirty="0"/>
              <a:t> </a:t>
            </a:r>
            <a:r>
              <a:rPr lang="en-US" altLang="zh-CN" sz="2400" dirty="0"/>
              <a:t>If the data leakage is fixed, are the results still valid</a:t>
            </a:r>
            <a:r>
              <a:rPr lang="en-US" altLang="zh-CN" sz="2400" dirty="0" smtClean="0"/>
              <a:t>?</a:t>
            </a:r>
          </a:p>
          <a:p>
            <a:endParaRPr kumimoji="1" lang="en-US" altLang="zh-CN" sz="2400" dirty="0">
              <a:solidFill>
                <a:schemeClr val="bg1">
                  <a:lumMod val="50000"/>
                </a:schemeClr>
              </a:solidFill>
            </a:endParaRPr>
          </a:p>
          <a:p>
            <a:r>
              <a:rPr kumimoji="1" lang="en-US" altLang="zh-CN" sz="2400" dirty="0">
                <a:solidFill>
                  <a:schemeClr val="bg1">
                    <a:lumMod val="50000"/>
                  </a:schemeClr>
                </a:solidFill>
              </a:rPr>
              <a:t>RQ4:</a:t>
            </a:r>
            <a:r>
              <a:rPr kumimoji="1" lang="zh-CN" altLang="en-US" sz="2400" dirty="0">
                <a:solidFill>
                  <a:schemeClr val="bg1">
                    <a:lumMod val="50000"/>
                  </a:schemeClr>
                </a:solidFill>
              </a:rPr>
              <a:t> </a:t>
            </a:r>
            <a:r>
              <a:rPr lang="en-US" altLang="zh-CN" sz="2400" dirty="0">
                <a:solidFill>
                  <a:schemeClr val="bg1">
                    <a:lumMod val="50000"/>
                  </a:schemeClr>
                </a:solidFill>
              </a:rPr>
              <a:t>If the validity of the results shifts, which attributes would have the largest impact?</a:t>
            </a:r>
          </a:p>
          <a:p>
            <a:endParaRPr kumimoji="1" lang="zh-CN" altLang="en-US" sz="2400" dirty="0"/>
          </a:p>
        </p:txBody>
      </p:sp>
      <p:sp>
        <p:nvSpPr>
          <p:cNvPr id="4" name="文本占位符 3"/>
          <p:cNvSpPr>
            <a:spLocks noGrp="1"/>
          </p:cNvSpPr>
          <p:nvPr>
            <p:ph type="body" sz="half" idx="2"/>
          </p:nvPr>
        </p:nvSpPr>
        <p:spPr/>
        <p:txBody>
          <a:bodyPr/>
          <a:lstStyle/>
          <a:p>
            <a:endParaRPr kumimoji="1" lang="zh-CN" alt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t>19</a:t>
            </a:fld>
            <a:endParaRPr 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2312" y="2692352"/>
            <a:ext cx="2030730" cy="2971800"/>
          </a:xfrm>
          <a:prstGeom prst="rect">
            <a:avLst/>
          </a:prstGeom>
        </p:spPr>
      </p:pic>
    </p:spTree>
    <p:extLst>
      <p:ext uri="{BB962C8B-B14F-4D97-AF65-F5344CB8AC3E}">
        <p14:creationId xmlns:p14="http://schemas.microsoft.com/office/powerpoint/2010/main" val="18995917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8000" dirty="0" smtClean="0"/>
              <a:t>RQ3</a:t>
            </a:r>
            <a:endParaRPr kumimoji="1" lang="zh-CN" altLang="en-US" sz="8000" dirty="0"/>
          </a:p>
        </p:txBody>
      </p:sp>
      <p:sp>
        <p:nvSpPr>
          <p:cNvPr id="3" name="内容占位符 2"/>
          <p:cNvSpPr>
            <a:spLocks noGrp="1"/>
          </p:cNvSpPr>
          <p:nvPr>
            <p:ph idx="1"/>
          </p:nvPr>
        </p:nvSpPr>
        <p:spPr>
          <a:xfrm>
            <a:off x="628649" y="685800"/>
            <a:ext cx="5697315" cy="5020056"/>
          </a:xfrm>
        </p:spPr>
        <p:txBody>
          <a:bodyPr/>
          <a:lstStyle/>
          <a:p>
            <a:r>
              <a:rPr kumimoji="1" lang="en-US" altLang="zh-CN" sz="2800" dirty="0" smtClean="0"/>
              <a:t>Reproduce</a:t>
            </a:r>
            <a:r>
              <a:rPr kumimoji="1" lang="zh-CN" altLang="en-US" sz="2800" dirty="0" smtClean="0"/>
              <a:t> </a:t>
            </a:r>
            <a:r>
              <a:rPr kumimoji="1" lang="en-US" altLang="zh-CN" sz="2800" dirty="0" smtClean="0"/>
              <a:t>three</a:t>
            </a:r>
            <a:r>
              <a:rPr kumimoji="1" lang="zh-CN" altLang="en-US" sz="2800" dirty="0" smtClean="0"/>
              <a:t> </a:t>
            </a:r>
            <a:r>
              <a:rPr kumimoji="1" lang="en-US" altLang="zh-CN" sz="2800" dirty="0" smtClean="0"/>
              <a:t>typical</a:t>
            </a:r>
            <a:r>
              <a:rPr kumimoji="1" lang="zh-CN" altLang="en-US" sz="2800" dirty="0" smtClean="0"/>
              <a:t> </a:t>
            </a:r>
            <a:r>
              <a:rPr kumimoji="1" lang="en-US" altLang="zh-CN" sz="2800" dirty="0" smtClean="0"/>
              <a:t>studies</a:t>
            </a:r>
            <a:r>
              <a:rPr kumimoji="1" lang="zh-CN" altLang="en-US" sz="2800" dirty="0" smtClean="0"/>
              <a:t> </a:t>
            </a:r>
            <a:r>
              <a:rPr kumimoji="1" lang="en-US" altLang="zh-CN" sz="2800" dirty="0" smtClean="0"/>
              <a:t>with</a:t>
            </a:r>
            <a:r>
              <a:rPr kumimoji="1" lang="zh-CN" altLang="en-US" sz="2800" dirty="0" smtClean="0"/>
              <a:t> </a:t>
            </a:r>
            <a:r>
              <a:rPr kumimoji="1" lang="en-US" altLang="zh-CN" sz="2800" dirty="0" smtClean="0"/>
              <a:t>leaked</a:t>
            </a:r>
            <a:r>
              <a:rPr kumimoji="1" lang="zh-CN" altLang="en-US" sz="2800" dirty="0" smtClean="0"/>
              <a:t> </a:t>
            </a:r>
            <a:r>
              <a:rPr kumimoji="1" lang="en-US" altLang="zh-CN" sz="2800" dirty="0" smtClean="0"/>
              <a:t>and</a:t>
            </a:r>
            <a:r>
              <a:rPr kumimoji="1" lang="zh-CN" altLang="en-US" sz="2800" dirty="0" smtClean="0"/>
              <a:t> </a:t>
            </a:r>
            <a:r>
              <a:rPr kumimoji="1" lang="en-US" altLang="zh-CN" sz="2800" dirty="0" smtClean="0"/>
              <a:t>non-leaked</a:t>
            </a:r>
            <a:r>
              <a:rPr kumimoji="1" lang="zh-CN" altLang="en-US" sz="2800" dirty="0" smtClean="0"/>
              <a:t> </a:t>
            </a:r>
            <a:r>
              <a:rPr kumimoji="1" lang="en-US" altLang="zh-CN" sz="2800" dirty="0" smtClean="0"/>
              <a:t>data</a:t>
            </a:r>
            <a:r>
              <a:rPr kumimoji="1" lang="zh-CN" altLang="en-US" sz="2800" dirty="0" smtClean="0"/>
              <a:t> </a:t>
            </a:r>
            <a:r>
              <a:rPr kumimoji="1" lang="en-US" altLang="zh-CN" sz="2800" dirty="0" smtClean="0"/>
              <a:t>for</a:t>
            </a:r>
            <a:r>
              <a:rPr kumimoji="1" lang="zh-CN" altLang="en-US" sz="2800" dirty="0" smtClean="0"/>
              <a:t> </a:t>
            </a:r>
            <a:r>
              <a:rPr kumimoji="1" lang="en-US" altLang="zh-CN" sz="2800" dirty="0" smtClean="0"/>
              <a:t>comparison</a:t>
            </a:r>
          </a:p>
          <a:p>
            <a:pPr lvl="1"/>
            <a:r>
              <a:rPr kumimoji="1" lang="en-US" altLang="zh-CN" sz="2600" dirty="0"/>
              <a:t>r</a:t>
            </a:r>
            <a:r>
              <a:rPr kumimoji="1" lang="en-US" altLang="zh-CN" sz="2600" dirty="0" smtClean="0"/>
              <a:t>ecover</a:t>
            </a:r>
            <a:r>
              <a:rPr kumimoji="1" lang="zh-CN" altLang="en-US" sz="2600" dirty="0" smtClean="0"/>
              <a:t> </a:t>
            </a:r>
            <a:r>
              <a:rPr lang="en-US" altLang="zh-CN" sz="2600" dirty="0"/>
              <a:t>non-leaked </a:t>
            </a:r>
            <a:r>
              <a:rPr lang="en-US" altLang="zh-CN" sz="2600" dirty="0" smtClean="0"/>
              <a:t>data</a:t>
            </a:r>
            <a:r>
              <a:rPr lang="zh-CN" altLang="en-US" sz="2600" dirty="0" smtClean="0"/>
              <a:t> </a:t>
            </a:r>
            <a:r>
              <a:rPr lang="en-US" altLang="zh-CN" sz="2600" dirty="0" smtClean="0"/>
              <a:t>(fix</a:t>
            </a:r>
            <a:r>
              <a:rPr lang="zh-CN" altLang="en-US" sz="2600" dirty="0" smtClean="0"/>
              <a:t> </a:t>
            </a:r>
            <a:r>
              <a:rPr lang="en-US" altLang="zh-CN" sz="2600" dirty="0" smtClean="0"/>
              <a:t>data</a:t>
            </a:r>
            <a:r>
              <a:rPr lang="zh-CN" altLang="en-US" sz="2600" dirty="0" smtClean="0"/>
              <a:t> </a:t>
            </a:r>
            <a:r>
              <a:rPr lang="en-US" altLang="zh-CN" sz="2600" dirty="0" smtClean="0"/>
              <a:t>leakage)</a:t>
            </a:r>
            <a:endParaRPr lang="en-US" altLang="zh-CN" sz="2600" dirty="0"/>
          </a:p>
          <a:p>
            <a:endParaRPr kumimoji="1" lang="en-US" altLang="zh-CN" sz="2800" dirty="0" smtClean="0"/>
          </a:p>
          <a:p>
            <a:pPr lvl="1"/>
            <a:endParaRPr kumimoji="1" lang="en-US" altLang="zh-CN" sz="2600" dirty="0"/>
          </a:p>
        </p:txBody>
      </p:sp>
      <p:sp>
        <p:nvSpPr>
          <p:cNvPr id="4" name="文本占位符 3"/>
          <p:cNvSpPr>
            <a:spLocks noGrp="1"/>
          </p:cNvSpPr>
          <p:nvPr>
            <p:ph type="body" sz="half" idx="2"/>
          </p:nvPr>
        </p:nvSpPr>
        <p:spPr>
          <a:xfrm>
            <a:off x="6412230" y="2423160"/>
            <a:ext cx="2731770" cy="3291840"/>
          </a:xfrm>
        </p:spPr>
        <p:txBody>
          <a:bodyPr>
            <a:normAutofit/>
          </a:bodyPr>
          <a:lstStyle/>
          <a:p>
            <a:r>
              <a:rPr lang="en-US" altLang="zh-CN" sz="2400" dirty="0" smtClean="0"/>
              <a:t>Quantify </a:t>
            </a:r>
            <a:r>
              <a:rPr lang="en-US" altLang="zh-CN" sz="2400" dirty="0"/>
              <a:t>the impact of data leakage </a:t>
            </a:r>
          </a:p>
        </p:txBody>
      </p:sp>
      <p:sp>
        <p:nvSpPr>
          <p:cNvPr id="5" name="幻灯片编号占位符 4"/>
          <p:cNvSpPr>
            <a:spLocks noGrp="1"/>
          </p:cNvSpPr>
          <p:nvPr>
            <p:ph type="sldNum" sz="quarter" idx="12"/>
          </p:nvPr>
        </p:nvSpPr>
        <p:spPr/>
        <p:txBody>
          <a:bodyPr/>
          <a:lstStyle/>
          <a:p>
            <a:fld id="{4FAB73BC-B049-4115-A692-8D63A059BFB8}" type="slidenum">
              <a:rPr lang="en-US" smtClean="0"/>
              <a:t>20</a:t>
            </a:fld>
            <a:endParaRPr lang="en-US"/>
          </a:p>
        </p:txBody>
      </p:sp>
      <p:pic>
        <p:nvPicPr>
          <p:cNvPr id="15" name="图片 14"/>
          <p:cNvPicPr>
            <a:picLocks noChangeAspect="1"/>
          </p:cNvPicPr>
          <p:nvPr/>
        </p:nvPicPr>
        <p:blipFill>
          <a:blip r:embed="rId3"/>
          <a:stretch>
            <a:fillRect/>
          </a:stretch>
        </p:blipFill>
        <p:spPr>
          <a:xfrm>
            <a:off x="0" y="5974433"/>
            <a:ext cx="2383424" cy="883567"/>
          </a:xfrm>
          <a:prstGeom prst="rect">
            <a:avLst/>
          </a:prstGeom>
        </p:spPr>
      </p:pic>
    </p:spTree>
    <p:extLst>
      <p:ext uri="{BB962C8B-B14F-4D97-AF65-F5344CB8AC3E}">
        <p14:creationId xmlns:p14="http://schemas.microsoft.com/office/powerpoint/2010/main" val="8729536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8000" dirty="0" smtClean="0"/>
              <a:t>RQ3</a:t>
            </a:r>
            <a:endParaRPr kumimoji="1" lang="zh-CN" altLang="en-US" sz="8000" dirty="0"/>
          </a:p>
        </p:txBody>
      </p:sp>
      <p:sp>
        <p:nvSpPr>
          <p:cNvPr id="4" name="文本占位符 3"/>
          <p:cNvSpPr>
            <a:spLocks noGrp="1"/>
          </p:cNvSpPr>
          <p:nvPr>
            <p:ph type="body" sz="half" idx="2"/>
          </p:nvPr>
        </p:nvSpPr>
        <p:spPr>
          <a:xfrm>
            <a:off x="6412230" y="2423160"/>
            <a:ext cx="2731770" cy="3291840"/>
          </a:xfrm>
        </p:spPr>
        <p:txBody>
          <a:bodyPr>
            <a:normAutofit/>
          </a:bodyPr>
          <a:lstStyle/>
          <a:p>
            <a:r>
              <a:rPr lang="en-US" altLang="zh-CN" sz="2400" dirty="0" smtClean="0"/>
              <a:t>Quantify </a:t>
            </a:r>
            <a:r>
              <a:rPr lang="en-US" altLang="zh-CN" sz="2400" dirty="0"/>
              <a:t>the impact of data leakage </a:t>
            </a:r>
          </a:p>
        </p:txBody>
      </p:sp>
      <p:sp>
        <p:nvSpPr>
          <p:cNvPr id="5" name="幻灯片编号占位符 4"/>
          <p:cNvSpPr>
            <a:spLocks noGrp="1"/>
          </p:cNvSpPr>
          <p:nvPr>
            <p:ph type="sldNum" sz="quarter" idx="12"/>
          </p:nvPr>
        </p:nvSpPr>
        <p:spPr/>
        <p:txBody>
          <a:bodyPr/>
          <a:lstStyle/>
          <a:p>
            <a:fld id="{4FAB73BC-B049-4115-A692-8D63A059BFB8}" type="slidenum">
              <a:rPr lang="en-US" smtClean="0"/>
              <a:t>21</a:t>
            </a:fld>
            <a:endParaRPr lang="en-US"/>
          </a:p>
        </p:txBody>
      </p:sp>
      <p:pic>
        <p:nvPicPr>
          <p:cNvPr id="7" name="图片 6"/>
          <p:cNvPicPr>
            <a:picLocks noChangeAspect="1"/>
          </p:cNvPicPr>
          <p:nvPr/>
        </p:nvPicPr>
        <p:blipFill>
          <a:blip r:embed="rId3"/>
          <a:stretch>
            <a:fillRect/>
          </a:stretch>
        </p:blipFill>
        <p:spPr>
          <a:xfrm>
            <a:off x="337175" y="60960"/>
            <a:ext cx="5584209" cy="6858000"/>
          </a:xfrm>
          <a:prstGeom prst="rect">
            <a:avLst/>
          </a:prstGeom>
        </p:spPr>
      </p:pic>
      <p:sp>
        <p:nvSpPr>
          <p:cNvPr id="8" name="矩形 7"/>
          <p:cNvSpPr/>
          <p:nvPr/>
        </p:nvSpPr>
        <p:spPr>
          <a:xfrm>
            <a:off x="3615323" y="3167390"/>
            <a:ext cx="2306061" cy="523220"/>
          </a:xfrm>
          <a:prstGeom prst="rect">
            <a:avLst/>
          </a:prstGeom>
          <a:solidFill>
            <a:srgbClr val="FFC2C6">
              <a:alpha val="1961"/>
            </a:srgbClr>
          </a:solidFill>
          <a:ln>
            <a:solidFill>
              <a:schemeClr val="accent1"/>
            </a:solidFill>
          </a:ln>
        </p:spPr>
        <p:txBody>
          <a:bodyPr wrap="square">
            <a:spAutoFit/>
          </a:bodyPr>
          <a:lstStyle/>
          <a:p>
            <a:pPr algn="ctr"/>
            <a:r>
              <a:rPr kumimoji="1" lang="en-US" altLang="zh-CN" sz="2800" dirty="0"/>
              <a:t>leaked</a:t>
            </a:r>
            <a:r>
              <a:rPr kumimoji="1" lang="zh-CN" altLang="en-US" sz="2800" dirty="0"/>
              <a:t> </a:t>
            </a:r>
            <a:r>
              <a:rPr kumimoji="1" lang="en-US" altLang="zh-CN" sz="2800" dirty="0"/>
              <a:t>data</a:t>
            </a:r>
            <a:r>
              <a:rPr kumimoji="1" lang="zh-CN" altLang="en-US" sz="2800" dirty="0"/>
              <a:t> </a:t>
            </a:r>
            <a:endParaRPr lang="zh-CN" altLang="en-US" sz="2800" dirty="0"/>
          </a:p>
        </p:txBody>
      </p:sp>
      <p:sp>
        <p:nvSpPr>
          <p:cNvPr id="9" name="矩形 8"/>
          <p:cNvSpPr/>
          <p:nvPr/>
        </p:nvSpPr>
        <p:spPr>
          <a:xfrm>
            <a:off x="316855" y="40640"/>
            <a:ext cx="5584209" cy="645160"/>
          </a:xfrm>
          <a:prstGeom prst="rect">
            <a:avLst/>
          </a:prstGeom>
          <a:solidFill>
            <a:srgbClr val="FFC2C6">
              <a:alpha val="1176"/>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3496056" y="1312688"/>
            <a:ext cx="1056068" cy="297451"/>
          </a:xfrm>
          <a:prstGeom prst="rect">
            <a:avLst/>
          </a:prstGeom>
          <a:solidFill>
            <a:srgbClr val="FFC2C6">
              <a:alpha val="1176"/>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71768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8000" dirty="0" smtClean="0"/>
              <a:t>RQ3</a:t>
            </a:r>
            <a:endParaRPr kumimoji="1" lang="zh-CN" altLang="en-US" sz="8000" dirty="0"/>
          </a:p>
        </p:txBody>
      </p:sp>
      <p:sp>
        <p:nvSpPr>
          <p:cNvPr id="4" name="文本占位符 3"/>
          <p:cNvSpPr>
            <a:spLocks noGrp="1"/>
          </p:cNvSpPr>
          <p:nvPr>
            <p:ph type="body" sz="half" idx="2"/>
          </p:nvPr>
        </p:nvSpPr>
        <p:spPr>
          <a:xfrm>
            <a:off x="6412230" y="2423160"/>
            <a:ext cx="2731770" cy="3291840"/>
          </a:xfrm>
        </p:spPr>
        <p:txBody>
          <a:bodyPr>
            <a:normAutofit/>
          </a:bodyPr>
          <a:lstStyle/>
          <a:p>
            <a:r>
              <a:rPr lang="en-US" altLang="zh-CN" sz="2400" dirty="0" smtClean="0"/>
              <a:t>Quantify </a:t>
            </a:r>
            <a:r>
              <a:rPr lang="en-US" altLang="zh-CN" sz="2400" dirty="0"/>
              <a:t>the impact of data leakage </a:t>
            </a:r>
          </a:p>
        </p:txBody>
      </p:sp>
      <p:sp>
        <p:nvSpPr>
          <p:cNvPr id="5" name="幻灯片编号占位符 4"/>
          <p:cNvSpPr>
            <a:spLocks noGrp="1"/>
          </p:cNvSpPr>
          <p:nvPr>
            <p:ph type="sldNum" sz="quarter" idx="12"/>
          </p:nvPr>
        </p:nvSpPr>
        <p:spPr/>
        <p:txBody>
          <a:bodyPr/>
          <a:lstStyle/>
          <a:p>
            <a:fld id="{4FAB73BC-B049-4115-A692-8D63A059BFB8}" type="slidenum">
              <a:rPr lang="en-US" smtClean="0"/>
              <a:t>22</a:t>
            </a:fld>
            <a:endParaRPr lang="en-US"/>
          </a:p>
        </p:txBody>
      </p:sp>
      <p:pic>
        <p:nvPicPr>
          <p:cNvPr id="10" name="图片 9"/>
          <p:cNvPicPr>
            <a:picLocks noChangeAspect="1"/>
          </p:cNvPicPr>
          <p:nvPr/>
        </p:nvPicPr>
        <p:blipFill>
          <a:blip r:embed="rId3"/>
          <a:stretch>
            <a:fillRect/>
          </a:stretch>
        </p:blipFill>
        <p:spPr>
          <a:xfrm>
            <a:off x="195579" y="5588"/>
            <a:ext cx="5949254" cy="6858000"/>
          </a:xfrm>
          <a:prstGeom prst="rect">
            <a:avLst/>
          </a:prstGeom>
        </p:spPr>
      </p:pic>
      <p:sp>
        <p:nvSpPr>
          <p:cNvPr id="8" name="矩形 7"/>
          <p:cNvSpPr/>
          <p:nvPr/>
        </p:nvSpPr>
        <p:spPr>
          <a:xfrm>
            <a:off x="3352800" y="40640"/>
            <a:ext cx="1219200" cy="325120"/>
          </a:xfrm>
          <a:prstGeom prst="rect">
            <a:avLst/>
          </a:prstGeom>
          <a:solidFill>
            <a:srgbClr val="FFC2C6">
              <a:alpha val="1176"/>
            </a:srgb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4728496" y="40640"/>
            <a:ext cx="1219200" cy="325120"/>
          </a:xfrm>
          <a:prstGeom prst="rect">
            <a:avLst/>
          </a:prstGeom>
          <a:solidFill>
            <a:srgbClr val="FFC2C6">
              <a:alpha val="1176"/>
            </a:srgb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4664298" y="2214880"/>
            <a:ext cx="1416461" cy="995680"/>
          </a:xfrm>
          <a:prstGeom prst="rect">
            <a:avLst/>
          </a:prstGeom>
          <a:solidFill>
            <a:srgbClr val="FFC2C6">
              <a:alpha val="1176"/>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p:nvGrpSpPr>
        <p:grpSpPr>
          <a:xfrm>
            <a:off x="3352801" y="2214880"/>
            <a:ext cx="2792856" cy="1197012"/>
            <a:chOff x="3352801" y="2214880"/>
            <a:chExt cx="2792856" cy="1197012"/>
          </a:xfrm>
        </p:grpSpPr>
        <p:sp>
          <p:nvSpPr>
            <p:cNvPr id="12" name="矩形 11"/>
            <p:cNvSpPr/>
            <p:nvPr/>
          </p:nvSpPr>
          <p:spPr>
            <a:xfrm>
              <a:off x="3352801" y="2214880"/>
              <a:ext cx="1247424" cy="995680"/>
            </a:xfrm>
            <a:prstGeom prst="rect">
              <a:avLst/>
            </a:prstGeom>
            <a:solidFill>
              <a:srgbClr val="FFC2C6">
                <a:alpha val="1176"/>
              </a:srgbClr>
            </a:solidFill>
            <a:ln w="28575">
              <a:solidFill>
                <a:srgbClr val="4E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5372528" y="2303896"/>
              <a:ext cx="773129" cy="1107996"/>
            </a:xfrm>
            <a:prstGeom prst="rect">
              <a:avLst/>
            </a:prstGeom>
          </p:spPr>
          <p:txBody>
            <a:bodyPr wrap="square">
              <a:spAutoFit/>
            </a:bodyPr>
            <a:lstStyle/>
            <a:p>
              <a:pPr marL="0" lvl="1">
                <a:defRPr/>
              </a:pPr>
              <a:r>
                <a:rPr kumimoji="1" lang="en-US" altLang="zh-CN" sz="6600" b="1" dirty="0">
                  <a:solidFill>
                    <a:srgbClr val="C00000"/>
                  </a:solidFill>
                </a:rPr>
                <a:t>×</a:t>
              </a:r>
            </a:p>
          </p:txBody>
        </p:sp>
        <p:sp>
          <p:nvSpPr>
            <p:cNvPr id="13" name="矩形 12"/>
            <p:cNvSpPr/>
            <p:nvPr/>
          </p:nvSpPr>
          <p:spPr>
            <a:xfrm>
              <a:off x="4144035" y="2642451"/>
              <a:ext cx="773129" cy="769441"/>
            </a:xfrm>
            <a:prstGeom prst="rect">
              <a:avLst/>
            </a:prstGeom>
          </p:spPr>
          <p:txBody>
            <a:bodyPr wrap="square">
              <a:spAutoFit/>
            </a:bodyPr>
            <a:lstStyle/>
            <a:p>
              <a:pPr marL="0" lvl="1">
                <a:defRPr/>
              </a:pPr>
              <a:r>
                <a:rPr kumimoji="1" lang="zh-CN" altLang="en-US" sz="4400" b="1" dirty="0" smtClean="0">
                  <a:solidFill>
                    <a:srgbClr val="4E8F00"/>
                  </a:solidFill>
                </a:rPr>
                <a:t>√</a:t>
              </a:r>
              <a:endParaRPr kumimoji="1" lang="en-US" altLang="zh-CN" sz="4400" b="1" dirty="0">
                <a:solidFill>
                  <a:srgbClr val="4E8F00"/>
                </a:solidFill>
              </a:endParaRPr>
            </a:p>
          </p:txBody>
        </p:sp>
      </p:grpSp>
      <p:cxnSp>
        <p:nvCxnSpPr>
          <p:cNvPr id="15" name="直线连接符 14"/>
          <p:cNvCxnSpPr/>
          <p:nvPr/>
        </p:nvCxnSpPr>
        <p:spPr>
          <a:xfrm>
            <a:off x="2405270" y="2482794"/>
            <a:ext cx="907774"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81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692695" y="4547859"/>
            <a:ext cx="1205353" cy="2047829"/>
          </a:xfrm>
          <a:prstGeom prst="ellipse">
            <a:avLst/>
          </a:prstGeom>
          <a:solidFill>
            <a:srgbClr val="00CD99">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47286" y="4172556"/>
            <a:ext cx="2204698" cy="461665"/>
          </a:xfrm>
          <a:prstGeom prst="rect">
            <a:avLst/>
          </a:prstGeom>
        </p:spPr>
        <p:txBody>
          <a:bodyPr wrap="square">
            <a:spAutoFit/>
          </a:bodyPr>
          <a:lstStyle/>
          <a:p>
            <a:r>
              <a:rPr kumimoji="1" lang="en-US" altLang="zh-CN" sz="2400" spc="-150" dirty="0" smtClean="0"/>
              <a:t>non-leaked</a:t>
            </a:r>
            <a:r>
              <a:rPr kumimoji="1" lang="zh-CN" altLang="en-US" sz="2400" spc="-150" dirty="0" smtClean="0"/>
              <a:t> </a:t>
            </a:r>
            <a:r>
              <a:rPr kumimoji="1" lang="en-US" altLang="zh-CN" sz="2400" spc="-150" dirty="0" smtClean="0"/>
              <a:t>data</a:t>
            </a:r>
            <a:endParaRPr lang="zh-CN" altLang="en-US" sz="2400" dirty="0"/>
          </a:p>
        </p:txBody>
      </p:sp>
      <p:sp>
        <p:nvSpPr>
          <p:cNvPr id="9" name="矩形 8"/>
          <p:cNvSpPr/>
          <p:nvPr/>
        </p:nvSpPr>
        <p:spPr>
          <a:xfrm>
            <a:off x="3973544" y="3724653"/>
            <a:ext cx="1691683" cy="461665"/>
          </a:xfrm>
          <a:prstGeom prst="rect">
            <a:avLst/>
          </a:prstGeom>
        </p:spPr>
        <p:txBody>
          <a:bodyPr wrap="square">
            <a:spAutoFit/>
          </a:bodyPr>
          <a:lstStyle/>
          <a:p>
            <a:r>
              <a:rPr kumimoji="1" lang="en-US" altLang="zh-CN" sz="2400" spc="-150" dirty="0" smtClean="0"/>
              <a:t>leaked</a:t>
            </a:r>
            <a:r>
              <a:rPr kumimoji="1" lang="zh-CN" altLang="en-US" sz="2400" spc="-150" dirty="0" smtClean="0"/>
              <a:t> </a:t>
            </a:r>
            <a:r>
              <a:rPr kumimoji="1" lang="en-US" altLang="zh-CN" sz="2400" spc="-150" dirty="0" smtClean="0"/>
              <a:t>data</a:t>
            </a:r>
            <a:endParaRPr lang="zh-CN" altLang="en-US" sz="2400" dirty="0"/>
          </a:p>
        </p:txBody>
      </p:sp>
      <p:sp>
        <p:nvSpPr>
          <p:cNvPr id="7" name="椭圆 6"/>
          <p:cNvSpPr/>
          <p:nvPr/>
        </p:nvSpPr>
        <p:spPr>
          <a:xfrm>
            <a:off x="4212782" y="4113414"/>
            <a:ext cx="1399164" cy="2377103"/>
          </a:xfrm>
          <a:prstGeom prst="ellipse">
            <a:avLst/>
          </a:prstGeom>
          <a:solidFill>
            <a:srgbClr val="FF7E79">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p:cNvPicPr>
            <a:picLocks noChangeAspect="1"/>
          </p:cNvPicPr>
          <p:nvPr/>
        </p:nvPicPr>
        <p:blipFill>
          <a:blip r:embed="rId3"/>
          <a:stretch>
            <a:fillRect/>
          </a:stretch>
        </p:blipFill>
        <p:spPr>
          <a:xfrm rot="2375868">
            <a:off x="3673876" y="3371693"/>
            <a:ext cx="850900" cy="749300"/>
          </a:xfrm>
          <a:prstGeom prst="rect">
            <a:avLst/>
          </a:prstGeom>
        </p:spPr>
      </p:pic>
      <p:pic>
        <p:nvPicPr>
          <p:cNvPr id="14" name="图片 13"/>
          <p:cNvPicPr>
            <a:picLocks noChangeAspect="1"/>
          </p:cNvPicPr>
          <p:nvPr/>
        </p:nvPicPr>
        <p:blipFill>
          <a:blip r:embed="rId3"/>
          <a:stretch>
            <a:fillRect/>
          </a:stretch>
        </p:blipFill>
        <p:spPr>
          <a:xfrm rot="2375868">
            <a:off x="2569092" y="3595762"/>
            <a:ext cx="850900" cy="749300"/>
          </a:xfrm>
          <a:prstGeom prst="rect">
            <a:avLst/>
          </a:prstGeom>
        </p:spPr>
      </p:pic>
      <p:pic>
        <p:nvPicPr>
          <p:cNvPr id="16" name="图片 15"/>
          <p:cNvPicPr>
            <a:picLocks noChangeAspect="1"/>
          </p:cNvPicPr>
          <p:nvPr/>
        </p:nvPicPr>
        <p:blipFill>
          <a:blip r:embed="rId3"/>
          <a:stretch>
            <a:fillRect/>
          </a:stretch>
        </p:blipFill>
        <p:spPr>
          <a:xfrm rot="2375868">
            <a:off x="1415763" y="3762736"/>
            <a:ext cx="850900" cy="749300"/>
          </a:xfrm>
          <a:prstGeom prst="rect">
            <a:avLst/>
          </a:prstGeom>
        </p:spPr>
      </p:pic>
      <p:sp>
        <p:nvSpPr>
          <p:cNvPr id="2" name="标题 1"/>
          <p:cNvSpPr>
            <a:spLocks noGrp="1"/>
          </p:cNvSpPr>
          <p:nvPr>
            <p:ph type="title"/>
          </p:nvPr>
        </p:nvSpPr>
        <p:spPr/>
        <p:txBody>
          <a:bodyPr>
            <a:normAutofit/>
          </a:bodyPr>
          <a:lstStyle/>
          <a:p>
            <a:r>
              <a:rPr kumimoji="1" lang="en-US" altLang="zh-CN" sz="8000" dirty="0" smtClean="0"/>
              <a:t>RQ3</a:t>
            </a:r>
            <a:endParaRPr kumimoji="1" lang="zh-CN" altLang="en-US" sz="8000" dirty="0"/>
          </a:p>
        </p:txBody>
      </p:sp>
      <p:sp>
        <p:nvSpPr>
          <p:cNvPr id="3" name="内容占位符 2"/>
          <p:cNvSpPr>
            <a:spLocks noGrp="1"/>
          </p:cNvSpPr>
          <p:nvPr>
            <p:ph idx="1"/>
          </p:nvPr>
        </p:nvSpPr>
        <p:spPr>
          <a:xfrm>
            <a:off x="628649" y="685800"/>
            <a:ext cx="5697315" cy="5020056"/>
          </a:xfrm>
        </p:spPr>
        <p:txBody>
          <a:bodyPr/>
          <a:lstStyle/>
          <a:p>
            <a:r>
              <a:rPr kumimoji="1" lang="en-US" altLang="zh-CN" sz="2800" dirty="0" smtClean="0"/>
              <a:t>Reproduce</a:t>
            </a:r>
            <a:r>
              <a:rPr kumimoji="1" lang="zh-CN" altLang="en-US" sz="2800" dirty="0" smtClean="0"/>
              <a:t> </a:t>
            </a:r>
            <a:r>
              <a:rPr kumimoji="1" lang="en-US" altLang="zh-CN" sz="2800" dirty="0" smtClean="0"/>
              <a:t>three</a:t>
            </a:r>
            <a:r>
              <a:rPr kumimoji="1" lang="zh-CN" altLang="en-US" sz="2800" dirty="0" smtClean="0"/>
              <a:t> </a:t>
            </a:r>
            <a:r>
              <a:rPr kumimoji="1" lang="en-US" altLang="zh-CN" sz="2800" dirty="0" smtClean="0"/>
              <a:t>typical</a:t>
            </a:r>
            <a:r>
              <a:rPr kumimoji="1" lang="zh-CN" altLang="en-US" sz="2800" dirty="0" smtClean="0"/>
              <a:t> </a:t>
            </a:r>
            <a:r>
              <a:rPr kumimoji="1" lang="en-US" altLang="zh-CN" sz="2800" dirty="0" smtClean="0"/>
              <a:t>studies</a:t>
            </a:r>
            <a:r>
              <a:rPr kumimoji="1" lang="zh-CN" altLang="en-US" sz="2800" dirty="0" smtClean="0"/>
              <a:t> </a:t>
            </a:r>
            <a:r>
              <a:rPr kumimoji="1" lang="en-US" altLang="zh-CN" sz="2800" dirty="0" smtClean="0"/>
              <a:t>with</a:t>
            </a:r>
            <a:r>
              <a:rPr kumimoji="1" lang="zh-CN" altLang="en-US" sz="2800" dirty="0" smtClean="0"/>
              <a:t> </a:t>
            </a:r>
            <a:r>
              <a:rPr kumimoji="1" lang="en-US" altLang="zh-CN" sz="2800" dirty="0" smtClean="0"/>
              <a:t>leaked</a:t>
            </a:r>
            <a:r>
              <a:rPr kumimoji="1" lang="zh-CN" altLang="en-US" sz="2800" dirty="0" smtClean="0"/>
              <a:t> </a:t>
            </a:r>
            <a:r>
              <a:rPr kumimoji="1" lang="en-US" altLang="zh-CN" sz="2800" dirty="0" smtClean="0"/>
              <a:t>and</a:t>
            </a:r>
            <a:r>
              <a:rPr kumimoji="1" lang="zh-CN" altLang="en-US" sz="2800" dirty="0" smtClean="0"/>
              <a:t> </a:t>
            </a:r>
            <a:r>
              <a:rPr kumimoji="1" lang="en-US" altLang="zh-CN" sz="2800" dirty="0" smtClean="0"/>
              <a:t>non-leaked</a:t>
            </a:r>
            <a:r>
              <a:rPr kumimoji="1" lang="zh-CN" altLang="en-US" sz="2800" dirty="0" smtClean="0"/>
              <a:t> </a:t>
            </a:r>
            <a:r>
              <a:rPr kumimoji="1" lang="en-US" altLang="zh-CN" sz="2800" dirty="0" smtClean="0"/>
              <a:t>data</a:t>
            </a:r>
            <a:r>
              <a:rPr kumimoji="1" lang="zh-CN" altLang="en-US" sz="2800" dirty="0" smtClean="0"/>
              <a:t> </a:t>
            </a:r>
            <a:r>
              <a:rPr kumimoji="1" lang="en-US" altLang="zh-CN" sz="2800" dirty="0" smtClean="0"/>
              <a:t>for</a:t>
            </a:r>
            <a:r>
              <a:rPr kumimoji="1" lang="zh-CN" altLang="en-US" sz="2800" dirty="0" smtClean="0"/>
              <a:t> </a:t>
            </a:r>
            <a:r>
              <a:rPr kumimoji="1" lang="en-US" altLang="zh-CN" sz="2800" dirty="0" smtClean="0"/>
              <a:t>comparison</a:t>
            </a:r>
          </a:p>
          <a:p>
            <a:pPr lvl="1"/>
            <a:r>
              <a:rPr kumimoji="1" lang="en-US" altLang="zh-CN" sz="2600" dirty="0"/>
              <a:t>recover</a:t>
            </a:r>
            <a:r>
              <a:rPr kumimoji="1" lang="zh-CN" altLang="en-US" sz="2600" dirty="0"/>
              <a:t> </a:t>
            </a:r>
            <a:r>
              <a:rPr lang="en-US" altLang="zh-CN" sz="2600" dirty="0"/>
              <a:t>non-leaked data (fix</a:t>
            </a:r>
            <a:r>
              <a:rPr lang="zh-CN" altLang="en-US" sz="2600" dirty="0"/>
              <a:t> </a:t>
            </a:r>
            <a:r>
              <a:rPr lang="en-US" altLang="zh-CN" sz="2600" dirty="0"/>
              <a:t>data</a:t>
            </a:r>
            <a:r>
              <a:rPr lang="zh-CN" altLang="en-US" sz="2600" dirty="0"/>
              <a:t> </a:t>
            </a:r>
            <a:r>
              <a:rPr lang="en-US" altLang="zh-CN" sz="2600" dirty="0"/>
              <a:t>leakage)</a:t>
            </a:r>
            <a:endParaRPr kumimoji="1" lang="en-US" altLang="zh-CN" sz="2600" dirty="0" smtClean="0"/>
          </a:p>
          <a:p>
            <a:pPr lvl="1"/>
            <a:endParaRPr kumimoji="1" lang="en-US" altLang="zh-CN" sz="2600" dirty="0"/>
          </a:p>
        </p:txBody>
      </p:sp>
      <p:sp>
        <p:nvSpPr>
          <p:cNvPr id="4" name="文本占位符 3"/>
          <p:cNvSpPr>
            <a:spLocks noGrp="1"/>
          </p:cNvSpPr>
          <p:nvPr>
            <p:ph type="body" sz="half" idx="2"/>
          </p:nvPr>
        </p:nvSpPr>
        <p:spPr>
          <a:xfrm>
            <a:off x="6412230" y="2423160"/>
            <a:ext cx="2731770" cy="3291840"/>
          </a:xfrm>
        </p:spPr>
        <p:txBody>
          <a:bodyPr>
            <a:normAutofit/>
          </a:bodyPr>
          <a:lstStyle/>
          <a:p>
            <a:r>
              <a:rPr lang="en-US" altLang="zh-CN" sz="2400" dirty="0" smtClean="0"/>
              <a:t>Quantify </a:t>
            </a:r>
            <a:r>
              <a:rPr lang="en-US" altLang="zh-CN" sz="2400" dirty="0"/>
              <a:t>the impact of data leakage </a:t>
            </a:r>
          </a:p>
        </p:txBody>
      </p:sp>
      <p:sp>
        <p:nvSpPr>
          <p:cNvPr id="17" name="矩形 16"/>
          <p:cNvSpPr/>
          <p:nvPr/>
        </p:nvSpPr>
        <p:spPr>
          <a:xfrm>
            <a:off x="1236743" y="3093052"/>
            <a:ext cx="999975" cy="707886"/>
          </a:xfrm>
          <a:prstGeom prst="rect">
            <a:avLst/>
          </a:prstGeom>
          <a:ln>
            <a:solidFill>
              <a:schemeClr val="accent2"/>
            </a:solidFill>
          </a:ln>
        </p:spPr>
        <p:txBody>
          <a:bodyPr wrap="square">
            <a:spAutoFit/>
          </a:bodyPr>
          <a:lstStyle/>
          <a:p>
            <a:r>
              <a:rPr kumimoji="1" lang="en-US" altLang="zh-CN" sz="2000" spc="-150" dirty="0" smtClean="0"/>
              <a:t>Change</a:t>
            </a:r>
            <a:r>
              <a:rPr kumimoji="1" lang="zh-CN" altLang="en-US" sz="2000" spc="-150" dirty="0" smtClean="0"/>
              <a:t> </a:t>
            </a:r>
            <a:r>
              <a:rPr kumimoji="1" lang="en-US" altLang="zh-CN" sz="2000" spc="-150" dirty="0" smtClean="0"/>
              <a:t>History</a:t>
            </a:r>
            <a:endParaRPr lang="zh-CN" altLang="en-US" sz="2000" dirty="0"/>
          </a:p>
        </p:txBody>
      </p:sp>
      <p:sp>
        <p:nvSpPr>
          <p:cNvPr id="21" name="矩形 20"/>
          <p:cNvSpPr/>
          <p:nvPr/>
        </p:nvSpPr>
        <p:spPr>
          <a:xfrm>
            <a:off x="2456019" y="2823283"/>
            <a:ext cx="999975" cy="707886"/>
          </a:xfrm>
          <a:prstGeom prst="rect">
            <a:avLst/>
          </a:prstGeom>
          <a:ln>
            <a:solidFill>
              <a:schemeClr val="accent2"/>
            </a:solidFill>
          </a:ln>
        </p:spPr>
        <p:txBody>
          <a:bodyPr wrap="square">
            <a:spAutoFit/>
          </a:bodyPr>
          <a:lstStyle/>
          <a:p>
            <a:r>
              <a:rPr kumimoji="1" lang="en-US" altLang="zh-CN" sz="2000" spc="-150" dirty="0" smtClean="0"/>
              <a:t>Change</a:t>
            </a:r>
            <a:r>
              <a:rPr kumimoji="1" lang="zh-CN" altLang="en-US" sz="2000" spc="-150" dirty="0" smtClean="0"/>
              <a:t> </a:t>
            </a:r>
            <a:r>
              <a:rPr kumimoji="1" lang="en-US" altLang="zh-CN" sz="2000" spc="-150" dirty="0" smtClean="0"/>
              <a:t>History</a:t>
            </a:r>
            <a:endParaRPr lang="zh-CN" altLang="en-US" sz="2000" dirty="0"/>
          </a:p>
        </p:txBody>
      </p:sp>
      <p:sp>
        <p:nvSpPr>
          <p:cNvPr id="22" name="矩形 21"/>
          <p:cNvSpPr/>
          <p:nvPr/>
        </p:nvSpPr>
        <p:spPr>
          <a:xfrm>
            <a:off x="3675295" y="2600862"/>
            <a:ext cx="999975" cy="707886"/>
          </a:xfrm>
          <a:prstGeom prst="rect">
            <a:avLst/>
          </a:prstGeom>
          <a:ln>
            <a:solidFill>
              <a:schemeClr val="accent2"/>
            </a:solidFill>
          </a:ln>
        </p:spPr>
        <p:txBody>
          <a:bodyPr wrap="square">
            <a:spAutoFit/>
          </a:bodyPr>
          <a:lstStyle/>
          <a:p>
            <a:r>
              <a:rPr kumimoji="1" lang="en-US" altLang="zh-CN" sz="2000" spc="-150" dirty="0" smtClean="0"/>
              <a:t>Change</a:t>
            </a:r>
            <a:r>
              <a:rPr kumimoji="1" lang="zh-CN" altLang="en-US" sz="2000" spc="-150" dirty="0" smtClean="0"/>
              <a:t> </a:t>
            </a:r>
            <a:r>
              <a:rPr kumimoji="1" lang="en-US" altLang="zh-CN" sz="2000" spc="-150" dirty="0" smtClean="0"/>
              <a:t>History</a:t>
            </a:r>
            <a:endParaRPr lang="zh-CN" altLang="en-US" sz="2000" dirty="0"/>
          </a:p>
        </p:txBody>
      </p:sp>
      <p:sp>
        <p:nvSpPr>
          <p:cNvPr id="10" name="幻灯片编号占位符 9"/>
          <p:cNvSpPr>
            <a:spLocks noGrp="1"/>
          </p:cNvSpPr>
          <p:nvPr>
            <p:ph type="sldNum" sz="quarter" idx="12"/>
          </p:nvPr>
        </p:nvSpPr>
        <p:spPr/>
        <p:txBody>
          <a:bodyPr/>
          <a:lstStyle/>
          <a:p>
            <a:fld id="{4FAB73BC-B049-4115-A692-8D63A059BFB8}" type="slidenum">
              <a:rPr lang="en-US" smtClean="0"/>
              <a:t>23</a:t>
            </a:fld>
            <a:endParaRPr lang="en-US"/>
          </a:p>
        </p:txBody>
      </p:sp>
      <p:sp>
        <p:nvSpPr>
          <p:cNvPr id="24" name="矩形 23"/>
          <p:cNvSpPr/>
          <p:nvPr/>
        </p:nvSpPr>
        <p:spPr>
          <a:xfrm>
            <a:off x="240808" y="6240700"/>
            <a:ext cx="1495922" cy="461665"/>
          </a:xfrm>
          <a:prstGeom prst="rect">
            <a:avLst/>
          </a:prstGeom>
          <a:solidFill>
            <a:schemeClr val="tx1"/>
          </a:solidFill>
          <a:ln>
            <a:solidFill>
              <a:schemeClr val="tx1"/>
            </a:solidFill>
          </a:ln>
        </p:spPr>
        <p:txBody>
          <a:bodyPr wrap="none">
            <a:spAutoFit/>
          </a:bodyPr>
          <a:lstStyle/>
          <a:p>
            <a:pPr>
              <a:defRPr/>
            </a:pPr>
            <a:r>
              <a:rPr lang="en-US" altLang="zh-CN" sz="2400" dirty="0" smtClean="0">
                <a:solidFill>
                  <a:schemeClr val="bg1"/>
                </a:solidFill>
              </a:rPr>
              <a:t>TimeLine</a:t>
            </a:r>
            <a:endParaRPr lang="zh-CN" altLang="en-US" sz="2400" dirty="0">
              <a:solidFill>
                <a:schemeClr val="bg1"/>
              </a:solidFill>
            </a:endParaRPr>
          </a:p>
        </p:txBody>
      </p:sp>
      <p:cxnSp>
        <p:nvCxnSpPr>
          <p:cNvPr id="12" name="直线箭头连接符 11"/>
          <p:cNvCxnSpPr/>
          <p:nvPr/>
        </p:nvCxnSpPr>
        <p:spPr>
          <a:xfrm>
            <a:off x="1736730" y="6526878"/>
            <a:ext cx="425352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图片 24"/>
          <p:cNvPicPr>
            <a:picLocks noChangeAspect="1"/>
          </p:cNvPicPr>
          <p:nvPr/>
        </p:nvPicPr>
        <p:blipFill>
          <a:blip r:embed="rId4"/>
          <a:stretch>
            <a:fillRect/>
          </a:stretch>
        </p:blipFill>
        <p:spPr>
          <a:xfrm>
            <a:off x="1865753" y="4888336"/>
            <a:ext cx="1268989" cy="1268989"/>
          </a:xfrm>
          <a:prstGeom prst="rect">
            <a:avLst/>
          </a:prstGeom>
        </p:spPr>
      </p:pic>
      <p:pic>
        <p:nvPicPr>
          <p:cNvPr id="26" name="图片 25"/>
          <p:cNvPicPr>
            <a:picLocks noChangeAspect="1"/>
          </p:cNvPicPr>
          <p:nvPr/>
        </p:nvPicPr>
        <p:blipFill>
          <a:blip r:embed="rId5"/>
          <a:stretch>
            <a:fillRect/>
          </a:stretch>
        </p:blipFill>
        <p:spPr>
          <a:xfrm>
            <a:off x="4289482" y="4901072"/>
            <a:ext cx="1243516" cy="1243516"/>
          </a:xfrm>
          <a:prstGeom prst="rect">
            <a:avLst/>
          </a:prstGeom>
        </p:spPr>
      </p:pic>
      <p:pic>
        <p:nvPicPr>
          <p:cNvPr id="27" name="图片 26"/>
          <p:cNvPicPr>
            <a:picLocks noChangeAspect="1"/>
          </p:cNvPicPr>
          <p:nvPr/>
        </p:nvPicPr>
        <p:blipFill>
          <a:blip r:embed="rId6"/>
          <a:stretch>
            <a:fillRect/>
          </a:stretch>
        </p:blipFill>
        <p:spPr>
          <a:xfrm>
            <a:off x="658934" y="4879980"/>
            <a:ext cx="1272166" cy="1272166"/>
          </a:xfrm>
          <a:prstGeom prst="rect">
            <a:avLst/>
          </a:prstGeom>
        </p:spPr>
      </p:pic>
      <p:pic>
        <p:nvPicPr>
          <p:cNvPr id="28" name="图片 27"/>
          <p:cNvPicPr>
            <a:picLocks noChangeAspect="1"/>
          </p:cNvPicPr>
          <p:nvPr/>
        </p:nvPicPr>
        <p:blipFill>
          <a:blip r:embed="rId7"/>
          <a:stretch>
            <a:fillRect/>
          </a:stretch>
        </p:blipFill>
        <p:spPr>
          <a:xfrm>
            <a:off x="3075391" y="4887673"/>
            <a:ext cx="1268304" cy="1268304"/>
          </a:xfrm>
          <a:prstGeom prst="rect">
            <a:avLst/>
          </a:prstGeom>
        </p:spPr>
      </p:pic>
      <p:pic>
        <p:nvPicPr>
          <p:cNvPr id="29" name="图片 28"/>
          <p:cNvPicPr>
            <a:picLocks noChangeAspect="1"/>
          </p:cNvPicPr>
          <p:nvPr/>
        </p:nvPicPr>
        <p:blipFill>
          <a:blip r:embed="rId8"/>
          <a:stretch>
            <a:fillRect/>
          </a:stretch>
        </p:blipFill>
        <p:spPr>
          <a:xfrm>
            <a:off x="3627438" y="5614303"/>
            <a:ext cx="451616" cy="451616"/>
          </a:xfrm>
          <a:prstGeom prst="rect">
            <a:avLst/>
          </a:prstGeom>
        </p:spPr>
      </p:pic>
      <p:pic>
        <p:nvPicPr>
          <p:cNvPr id="30" name="图片 29"/>
          <p:cNvPicPr>
            <a:picLocks noChangeAspect="1"/>
          </p:cNvPicPr>
          <p:nvPr/>
        </p:nvPicPr>
        <p:blipFill>
          <a:blip r:embed="rId9"/>
          <a:stretch>
            <a:fillRect/>
          </a:stretch>
        </p:blipFill>
        <p:spPr>
          <a:xfrm rot="18746171">
            <a:off x="3821513" y="5675848"/>
            <a:ext cx="152913" cy="359539"/>
          </a:xfrm>
          <a:prstGeom prst="rect">
            <a:avLst/>
          </a:prstGeom>
        </p:spPr>
      </p:pic>
      <p:pic>
        <p:nvPicPr>
          <p:cNvPr id="33" name="图片 32"/>
          <p:cNvPicPr>
            <a:picLocks noChangeAspect="1"/>
          </p:cNvPicPr>
          <p:nvPr/>
        </p:nvPicPr>
        <p:blipFill>
          <a:blip r:embed="rId10"/>
          <a:stretch>
            <a:fillRect/>
          </a:stretch>
        </p:blipFill>
        <p:spPr>
          <a:xfrm>
            <a:off x="6099922" y="6013563"/>
            <a:ext cx="2383424" cy="883567"/>
          </a:xfrm>
          <a:prstGeom prst="rect">
            <a:avLst/>
          </a:prstGeom>
        </p:spPr>
      </p:pic>
    </p:spTree>
    <p:extLst>
      <p:ext uri="{BB962C8B-B14F-4D97-AF65-F5344CB8AC3E}">
        <p14:creationId xmlns:p14="http://schemas.microsoft.com/office/powerpoint/2010/main" val="83221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blinds(horizontal)">
                                      <p:cBhvr>
                                        <p:cTn id="14" dur="500"/>
                                        <p:tgtEl>
                                          <p:spTgt spid="14"/>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par>
                          <p:cTn id="18" fill="hold">
                            <p:stCondLst>
                              <p:cond delay="1000"/>
                            </p:stCondLst>
                            <p:childTnLst>
                              <p:par>
                                <p:cTn id="19" presetID="3" presetClass="entr" presetSubtype="1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linds(horizontal)">
                                      <p:cBhvr>
                                        <p:cTn id="21" dur="500"/>
                                        <p:tgtEl>
                                          <p:spTgt spid="1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linds(horizontal)">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8000" dirty="0" smtClean="0"/>
              <a:t>RQ3</a:t>
            </a:r>
            <a:r>
              <a:rPr kumimoji="1" lang="zh-CN" altLang="en-US" sz="3600" dirty="0"/>
              <a:t> </a:t>
            </a:r>
            <a:r>
              <a:rPr kumimoji="1" lang="en-US" altLang="zh-CN" sz="3600" dirty="0"/>
              <a:t>result</a:t>
            </a:r>
            <a:endParaRPr kumimoji="1" lang="zh-CN" altLang="en-US" sz="8000" dirty="0"/>
          </a:p>
        </p:txBody>
      </p:sp>
      <p:pic>
        <p:nvPicPr>
          <p:cNvPr id="8" name="图片 7"/>
          <p:cNvPicPr>
            <a:picLocks noChangeAspect="1"/>
          </p:cNvPicPr>
          <p:nvPr/>
        </p:nvPicPr>
        <p:blipFill>
          <a:blip r:embed="rId3"/>
          <a:stretch>
            <a:fillRect/>
          </a:stretch>
        </p:blipFill>
        <p:spPr>
          <a:xfrm>
            <a:off x="7836498" y="123337"/>
            <a:ext cx="1243404" cy="889034"/>
          </a:xfrm>
          <a:prstGeom prst="rect">
            <a:avLst/>
          </a:prstGeom>
        </p:spPr>
      </p:pic>
      <p:pic>
        <p:nvPicPr>
          <p:cNvPr id="9" name="图片 8"/>
          <p:cNvPicPr>
            <a:picLocks noChangeAspect="1"/>
          </p:cNvPicPr>
          <p:nvPr/>
        </p:nvPicPr>
        <p:blipFill>
          <a:blip r:embed="rId4"/>
          <a:stretch>
            <a:fillRect/>
          </a:stretch>
        </p:blipFill>
        <p:spPr>
          <a:xfrm>
            <a:off x="6897047" y="131635"/>
            <a:ext cx="939451" cy="880736"/>
          </a:xfrm>
          <a:prstGeom prst="rect">
            <a:avLst/>
          </a:prstGeom>
        </p:spPr>
      </p:pic>
      <p:sp>
        <p:nvSpPr>
          <p:cNvPr id="3" name="幻灯片编号占位符 2"/>
          <p:cNvSpPr>
            <a:spLocks noGrp="1"/>
          </p:cNvSpPr>
          <p:nvPr>
            <p:ph type="sldNum" sz="quarter" idx="12"/>
          </p:nvPr>
        </p:nvSpPr>
        <p:spPr/>
        <p:txBody>
          <a:bodyPr/>
          <a:lstStyle/>
          <a:p>
            <a:fld id="{4FAB73BC-B049-4115-A692-8D63A059BFB8}" type="slidenum">
              <a:rPr lang="en-US" smtClean="0"/>
              <a:t>24</a:t>
            </a:fld>
            <a:endParaRPr lang="en-US"/>
          </a:p>
        </p:txBody>
      </p:sp>
      <p:graphicFrame>
        <p:nvGraphicFramePr>
          <p:cNvPr id="10" name="Table 373"/>
          <p:cNvGraphicFramePr/>
          <p:nvPr>
            <p:extLst>
              <p:ext uri="{D42A27DB-BD31-4B8C-83A1-F6EECF244321}">
                <p14:modId xmlns:p14="http://schemas.microsoft.com/office/powerpoint/2010/main" val="906193412"/>
              </p:ext>
            </p:extLst>
          </p:nvPr>
        </p:nvGraphicFramePr>
        <p:xfrm>
          <a:off x="116702" y="1806889"/>
          <a:ext cx="8865365" cy="4284757"/>
        </p:xfrm>
        <a:graphic>
          <a:graphicData uri="http://schemas.openxmlformats.org/drawingml/2006/table">
            <a:tbl>
              <a:tblPr firstRow="1" bandRow="1"/>
              <a:tblGrid>
                <a:gridCol w="2970380">
                  <a:extLst>
                    <a:ext uri="{9D8B030D-6E8A-4147-A177-3AD203B41FA5}">
                      <a16:colId xmlns:a16="http://schemas.microsoft.com/office/drawing/2014/main" xmlns="" val="20000"/>
                    </a:ext>
                  </a:extLst>
                </a:gridCol>
                <a:gridCol w="2883217">
                  <a:extLst>
                    <a:ext uri="{9D8B030D-6E8A-4147-A177-3AD203B41FA5}">
                      <a16:colId xmlns:a16="http://schemas.microsoft.com/office/drawing/2014/main" xmlns="" val="20001"/>
                    </a:ext>
                  </a:extLst>
                </a:gridCol>
                <a:gridCol w="3011768">
                  <a:extLst>
                    <a:ext uri="{9D8B030D-6E8A-4147-A177-3AD203B41FA5}">
                      <a16:colId xmlns:a16="http://schemas.microsoft.com/office/drawing/2014/main" xmlns="" val="20002"/>
                    </a:ext>
                  </a:extLst>
                </a:gridCol>
              </a:tblGrid>
              <a:tr h="413797">
                <a:tc>
                  <a:txBody>
                    <a:bodyPr/>
                    <a:lstStyle/>
                    <a:p>
                      <a:pPr algn="ctr">
                        <a:defRPr sz="1800">
                          <a:sym typeface="Tw Cen MT"/>
                        </a:defRPr>
                      </a:pPr>
                      <a:r>
                        <a:rPr lang="en-US" altLang="zh-CN" sz="1800" b="1" dirty="0" smtClean="0">
                          <a:latin typeface="+mn-lt"/>
                          <a:ea typeface="+mn-ea"/>
                          <a:cs typeface="+mn-cs"/>
                          <a:sym typeface="Helvetica"/>
                        </a:rPr>
                        <a:t>Application</a:t>
                      </a:r>
                      <a:endParaRPr sz="1800" b="1" dirty="0">
                        <a:latin typeface="+mn-lt"/>
                        <a:ea typeface="+mn-ea"/>
                        <a:cs typeface="+mn-cs"/>
                        <a:sym typeface="Helvetica"/>
                      </a:endParaRPr>
                    </a:p>
                  </a:txBody>
                  <a:tcPr marL="34290" marR="34290" marT="34290" marB="34290" horzOverflow="overflow"/>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sz="1800">
                          <a:sym typeface="Tw Cen MT"/>
                        </a:defRPr>
                      </a:pPr>
                      <a:r>
                        <a:rPr lang="en-US" altLang="zh-CN" sz="1800" b="0" dirty="0" smtClean="0">
                          <a:latin typeface="+mn-lt"/>
                          <a:ea typeface="+mn-ea"/>
                          <a:cs typeface="+mn-cs"/>
                          <a:sym typeface="Helvetica"/>
                        </a:rPr>
                        <a:t>Definitely</a:t>
                      </a:r>
                      <a:r>
                        <a:rPr lang="zh-CN" altLang="en-US" sz="1800" b="0" dirty="0" smtClean="0">
                          <a:latin typeface="+mn-lt"/>
                          <a:ea typeface="+mn-ea"/>
                          <a:cs typeface="+mn-cs"/>
                          <a:sym typeface="Helvetica"/>
                        </a:rPr>
                        <a:t> </a:t>
                      </a:r>
                      <a:r>
                        <a:rPr lang="en-US" altLang="zh-CN" sz="1800" b="0" dirty="0" smtClean="0">
                          <a:latin typeface="+mn-lt"/>
                          <a:ea typeface="+mn-ea"/>
                          <a:cs typeface="+mn-cs"/>
                          <a:sym typeface="Helvetica"/>
                        </a:rPr>
                        <a:t>problematic</a:t>
                      </a:r>
                      <a:r>
                        <a:rPr lang="zh-CN" altLang="en-US" sz="1800" b="0" dirty="0" smtClean="0">
                          <a:latin typeface="+mn-lt"/>
                          <a:ea typeface="+mn-ea"/>
                          <a:cs typeface="+mn-cs"/>
                          <a:sym typeface="Helvetica"/>
                        </a:rPr>
                        <a:t> </a:t>
                      </a:r>
                      <a:r>
                        <a:rPr lang="en-US" altLang="zh-CN" sz="1800" b="0" dirty="0" smtClean="0">
                          <a:latin typeface="+mn-lt"/>
                          <a:ea typeface="+mn-ea"/>
                          <a:cs typeface="+mn-cs"/>
                          <a:sym typeface="Helvetica"/>
                        </a:rPr>
                        <a:t># </a:t>
                      </a:r>
                    </a:p>
                  </a:txBody>
                  <a:tcPr marL="34290" marR="34290" marT="34290" marB="34290" horzOverflow="overflow"/>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sz="1800">
                          <a:sym typeface="Tw Cen MT"/>
                        </a:defRPr>
                      </a:pPr>
                      <a:r>
                        <a:rPr lang="en-US" altLang="zh-CN" sz="1800" kern="1200" dirty="0" smtClean="0">
                          <a:solidFill>
                            <a:schemeClr val="tx1"/>
                          </a:solidFill>
                          <a:effectLst/>
                          <a:latin typeface="+mn-lt"/>
                          <a:ea typeface="+mn-ea"/>
                          <a:cs typeface="+mn-cs"/>
                          <a:sym typeface="Tw Cen MT"/>
                        </a:rPr>
                        <a:t>Potentially</a:t>
                      </a:r>
                      <a:r>
                        <a:rPr lang="zh-CN" altLang="en-US" sz="1800" kern="1200" dirty="0" smtClean="0">
                          <a:solidFill>
                            <a:schemeClr val="tx1"/>
                          </a:solidFill>
                          <a:effectLst/>
                          <a:latin typeface="+mn-lt"/>
                          <a:ea typeface="+mn-ea"/>
                          <a:cs typeface="+mn-cs"/>
                          <a:sym typeface="Tw Cen MT"/>
                        </a:rPr>
                        <a:t> </a:t>
                      </a:r>
                      <a:r>
                        <a:rPr lang="en-US" altLang="zh-CN" sz="1800" kern="1200" dirty="0" smtClean="0">
                          <a:solidFill>
                            <a:schemeClr val="tx1"/>
                          </a:solidFill>
                          <a:effectLst/>
                          <a:latin typeface="+mn-lt"/>
                          <a:ea typeface="+mn-ea"/>
                          <a:cs typeface="+mn-cs"/>
                          <a:sym typeface="Tw Cen MT"/>
                        </a:rPr>
                        <a:t>problematic </a:t>
                      </a:r>
                      <a:r>
                        <a:rPr lang="en-US" altLang="zh-CN" sz="1800" b="0" dirty="0" smtClean="0">
                          <a:latin typeface="+mn-lt"/>
                          <a:ea typeface="+mn-ea"/>
                          <a:cs typeface="+mn-cs"/>
                          <a:sym typeface="Helvetica"/>
                        </a:rPr>
                        <a:t>#</a:t>
                      </a:r>
                      <a:endParaRPr lang="zh-CN" altLang="en-US" sz="1800" b="0" dirty="0">
                        <a:latin typeface="+mn-lt"/>
                        <a:ea typeface="+mn-ea"/>
                        <a:cs typeface="+mn-cs"/>
                        <a:sym typeface="Helvetica"/>
                      </a:endParaRPr>
                    </a:p>
                  </a:txBody>
                  <a:tcPr marL="34290" marR="34290" marT="34290" marB="34290" horzOverflow="overflow"/>
                </a:tc>
                <a:extLst>
                  <a:ext uri="{0D108BD9-81ED-4DB2-BD59-A6C34878D82A}">
                    <a16:rowId xmlns:a16="http://schemas.microsoft.com/office/drawing/2014/main" xmlns="" val="10000"/>
                  </a:ext>
                </a:extLst>
              </a:tr>
              <a:tr h="285750">
                <a:tc>
                  <a:txBody>
                    <a:bodyPr/>
                    <a:lstStyle/>
                    <a:p>
                      <a:pPr>
                        <a:defRPr sz="1800">
                          <a:sym typeface="Tw Cen MT"/>
                        </a:defRPr>
                      </a:pPr>
                      <a:r>
                        <a:rPr sz="1800" dirty="0" smtClean="0">
                          <a:solidFill>
                            <a:schemeClr val="tx1"/>
                          </a:solidFill>
                          <a:latin typeface="+mn-lt"/>
                          <a:ea typeface="+mn-ea"/>
                          <a:cs typeface="+mn-cs"/>
                          <a:sym typeface="Helvetica"/>
                        </a:rPr>
                        <a:t>Issue </a:t>
                      </a:r>
                      <a:r>
                        <a:rPr sz="1800" dirty="0">
                          <a:solidFill>
                            <a:schemeClr val="tx1"/>
                          </a:solidFill>
                          <a:latin typeface="+mn-lt"/>
                          <a:ea typeface="+mn-ea"/>
                          <a:cs typeface="+mn-cs"/>
                          <a:sym typeface="Helvetica"/>
                        </a:rPr>
                        <a:t>localization</a:t>
                      </a:r>
                    </a:p>
                  </a:txBody>
                  <a:tcPr marL="34290" marR="34290" marT="34290" marB="34290" horzOverflow="overflow"/>
                </a:tc>
                <a:tc>
                  <a:txBody>
                    <a:bodyPr/>
                    <a:lstStyle/>
                    <a:p>
                      <a:pPr algn="ctr">
                        <a:defRPr sz="1800"/>
                      </a:pPr>
                      <a:r>
                        <a:rPr lang="en-US" altLang="zh-CN" sz="1800" dirty="0" smtClean="0">
                          <a:sym typeface="Tw Cen MT"/>
                        </a:rPr>
                        <a:t>8</a:t>
                      </a:r>
                      <a:endParaRPr sz="1800" dirty="0">
                        <a:sym typeface="Tw Cen MT"/>
                      </a:endParaRPr>
                    </a:p>
                  </a:txBody>
                  <a:tcPr marL="34290" marR="34290" marT="34290" marB="34290" horzOverflow="overflow"/>
                </a:tc>
                <a:tc>
                  <a:txBody>
                    <a:bodyPr/>
                    <a:lstStyle/>
                    <a:p>
                      <a:pPr algn="ctr">
                        <a:defRPr sz="1800"/>
                      </a:pPr>
                      <a:r>
                        <a:rPr sz="1800" dirty="0">
                          <a:sym typeface="Tw Cen MT"/>
                        </a:rPr>
                        <a:t>4</a:t>
                      </a:r>
                    </a:p>
                  </a:txBody>
                  <a:tcPr marL="34290" marR="34290" marT="34290" marB="34290" horzOverflow="overflow"/>
                </a:tc>
                <a:extLst>
                  <a:ext uri="{0D108BD9-81ED-4DB2-BD59-A6C34878D82A}">
                    <a16:rowId xmlns:a16="http://schemas.microsoft.com/office/drawing/2014/main" xmlns="" val="10001"/>
                  </a:ext>
                </a:extLst>
              </a:tr>
              <a:tr h="285750">
                <a:tc>
                  <a:txBody>
                    <a:bodyPr/>
                    <a:lstStyle/>
                    <a:p>
                      <a:pPr>
                        <a:defRPr sz="1800">
                          <a:sym typeface="Tw Cen MT"/>
                        </a:defRPr>
                      </a:pPr>
                      <a:r>
                        <a:rPr sz="1800" dirty="0" smtClean="0">
                          <a:solidFill>
                            <a:schemeClr val="tx1"/>
                          </a:solidFill>
                          <a:latin typeface="+mn-lt"/>
                          <a:ea typeface="+mn-ea"/>
                          <a:cs typeface="+mn-cs"/>
                          <a:sym typeface="Helvetica"/>
                        </a:rPr>
                        <a:t>Duplicate </a:t>
                      </a:r>
                      <a:r>
                        <a:rPr sz="1800" dirty="0">
                          <a:solidFill>
                            <a:schemeClr val="tx1"/>
                          </a:solidFill>
                          <a:latin typeface="+mn-lt"/>
                          <a:ea typeface="+mn-ea"/>
                          <a:cs typeface="+mn-cs"/>
                          <a:sym typeface="Helvetica"/>
                        </a:rPr>
                        <a:t>report </a:t>
                      </a:r>
                      <a:r>
                        <a:rPr sz="1800" dirty="0" smtClean="0">
                          <a:solidFill>
                            <a:schemeClr val="tx1"/>
                          </a:solidFill>
                          <a:latin typeface="+mn-lt"/>
                          <a:ea typeface="+mn-ea"/>
                          <a:cs typeface="+mn-cs"/>
                          <a:sym typeface="Helvetica"/>
                        </a:rPr>
                        <a:t>detection</a:t>
                      </a:r>
                      <a:endParaRPr sz="1800" dirty="0">
                        <a:solidFill>
                          <a:schemeClr val="tx1"/>
                        </a:solidFill>
                        <a:latin typeface="+mn-lt"/>
                        <a:ea typeface="+mn-ea"/>
                        <a:cs typeface="+mn-cs"/>
                        <a:sym typeface="Helvetica"/>
                      </a:endParaRPr>
                    </a:p>
                  </a:txBody>
                  <a:tcPr marL="34290" marR="34290" marT="34290" marB="34290" horzOverflow="overflow"/>
                </a:tc>
                <a:tc>
                  <a:txBody>
                    <a:bodyPr/>
                    <a:lstStyle/>
                    <a:p>
                      <a:pPr algn="ctr">
                        <a:defRPr sz="1800"/>
                      </a:pPr>
                      <a:r>
                        <a:rPr sz="1800" dirty="0">
                          <a:sym typeface="Tw Cen MT"/>
                        </a:rPr>
                        <a:t>2</a:t>
                      </a:r>
                    </a:p>
                  </a:txBody>
                  <a:tcPr marL="34290" marR="34290" marT="34290" marB="34290" horzOverflow="overflow"/>
                </a:tc>
                <a:tc>
                  <a:txBody>
                    <a:bodyPr/>
                    <a:lstStyle/>
                    <a:p>
                      <a:pPr algn="ctr">
                        <a:defRPr sz="1800"/>
                      </a:pPr>
                      <a:r>
                        <a:rPr sz="1800" dirty="0" smtClean="0">
                          <a:sym typeface="Tw Cen MT"/>
                        </a:rPr>
                        <a:t>1</a:t>
                      </a:r>
                      <a:r>
                        <a:rPr lang="en-US" altLang="zh-CN" sz="1800" dirty="0" smtClean="0">
                          <a:sym typeface="Tw Cen MT"/>
                        </a:rPr>
                        <a:t>4</a:t>
                      </a:r>
                      <a:endParaRPr sz="1800" dirty="0">
                        <a:sym typeface="Tw Cen MT"/>
                      </a:endParaRPr>
                    </a:p>
                  </a:txBody>
                  <a:tcPr marL="34290" marR="34290" marT="34290" marB="34290" horzOverflow="overflow"/>
                </a:tc>
                <a:extLst>
                  <a:ext uri="{0D108BD9-81ED-4DB2-BD59-A6C34878D82A}">
                    <a16:rowId xmlns:a16="http://schemas.microsoft.com/office/drawing/2014/main" xmlns="" val="10002"/>
                  </a:ext>
                </a:extLst>
              </a:tr>
              <a:tr h="285750">
                <a:tc>
                  <a:txBody>
                    <a:bodyPr/>
                    <a:lstStyle/>
                    <a:p>
                      <a:pPr>
                        <a:defRPr sz="1800">
                          <a:sym typeface="Tw Cen MT"/>
                        </a:defRPr>
                      </a:pPr>
                      <a:r>
                        <a:rPr lang="en-US" altLang="zh-CN" sz="1800" dirty="0" smtClean="0">
                          <a:solidFill>
                            <a:schemeClr val="tx1"/>
                          </a:solidFill>
                          <a:latin typeface="+mn-lt"/>
                          <a:ea typeface="+mn-ea"/>
                          <a:cs typeface="+mn-cs"/>
                          <a:sym typeface="Helvetica"/>
                        </a:rPr>
                        <a:t>Issue</a:t>
                      </a:r>
                      <a:r>
                        <a:rPr lang="zh-CN" altLang="en-US" sz="1800" dirty="0" smtClean="0">
                          <a:solidFill>
                            <a:schemeClr val="tx1"/>
                          </a:solidFill>
                          <a:latin typeface="+mn-lt"/>
                          <a:ea typeface="+mn-ea"/>
                          <a:cs typeface="+mn-cs"/>
                          <a:sym typeface="Helvetica"/>
                        </a:rPr>
                        <a:t> </a:t>
                      </a:r>
                      <a:r>
                        <a:rPr sz="1800" dirty="0" smtClean="0">
                          <a:solidFill>
                            <a:schemeClr val="tx1"/>
                          </a:solidFill>
                          <a:latin typeface="+mn-lt"/>
                          <a:ea typeface="+mn-ea"/>
                          <a:cs typeface="+mn-cs"/>
                          <a:sym typeface="Helvetica"/>
                        </a:rPr>
                        <a:t>assignment</a:t>
                      </a:r>
                      <a:endParaRPr sz="1800" dirty="0">
                        <a:solidFill>
                          <a:schemeClr val="tx1"/>
                        </a:solidFill>
                        <a:latin typeface="+mn-lt"/>
                        <a:ea typeface="+mn-ea"/>
                        <a:cs typeface="+mn-cs"/>
                        <a:sym typeface="Helvetica"/>
                      </a:endParaRPr>
                    </a:p>
                  </a:txBody>
                  <a:tcPr marL="34290" marR="34290" marT="34290" marB="34290" horzOverflow="overflow"/>
                </a:tc>
                <a:tc>
                  <a:txBody>
                    <a:bodyPr/>
                    <a:lstStyle/>
                    <a:p>
                      <a:pPr algn="ctr">
                        <a:defRPr sz="1800"/>
                      </a:pPr>
                      <a:r>
                        <a:rPr sz="1800" dirty="0">
                          <a:sym typeface="Tw Cen MT"/>
                        </a:rPr>
                        <a:t>1</a:t>
                      </a:r>
                    </a:p>
                  </a:txBody>
                  <a:tcPr marL="34290" marR="34290" marT="34290" marB="34290" horzOverflow="overflow"/>
                </a:tc>
                <a:tc>
                  <a:txBody>
                    <a:bodyPr/>
                    <a:lstStyle/>
                    <a:p>
                      <a:pPr algn="ctr">
                        <a:defRPr sz="1800"/>
                      </a:pPr>
                      <a:r>
                        <a:rPr sz="1800" dirty="0" smtClean="0">
                          <a:sym typeface="Tw Cen MT"/>
                        </a:rPr>
                        <a:t>1</a:t>
                      </a:r>
                      <a:r>
                        <a:rPr lang="en-US" altLang="zh-CN" sz="1800" dirty="0" smtClean="0">
                          <a:sym typeface="Tw Cen MT"/>
                        </a:rPr>
                        <a:t>3</a:t>
                      </a:r>
                      <a:endParaRPr sz="1800" dirty="0">
                        <a:sym typeface="Tw Cen MT"/>
                      </a:endParaRPr>
                    </a:p>
                  </a:txBody>
                  <a:tcPr marL="34290" marR="34290" marT="34290" marB="34290" horzOverflow="overflow"/>
                </a:tc>
                <a:extLst>
                  <a:ext uri="{0D108BD9-81ED-4DB2-BD59-A6C34878D82A}">
                    <a16:rowId xmlns:a16="http://schemas.microsoft.com/office/drawing/2014/main" xmlns="" val="10003"/>
                  </a:ext>
                </a:extLst>
              </a:tr>
              <a:tr h="285750">
                <a:tc>
                  <a:txBody>
                    <a:bodyPr/>
                    <a:lstStyle/>
                    <a:p>
                      <a:pPr>
                        <a:defRPr sz="1800">
                          <a:sym typeface="Tw Cen MT"/>
                        </a:defRPr>
                      </a:pPr>
                      <a:r>
                        <a:rPr sz="1800" dirty="0">
                          <a:solidFill>
                            <a:schemeClr val="tx1"/>
                          </a:solidFill>
                          <a:latin typeface="+mn-lt"/>
                          <a:ea typeface="+mn-ea"/>
                          <a:cs typeface="+mn-cs"/>
                          <a:sym typeface="Helvetica"/>
                        </a:rPr>
                        <a:t>Fix-time prediction</a:t>
                      </a:r>
                    </a:p>
                  </a:txBody>
                  <a:tcPr marL="34290" marR="34290" marT="34290" marB="34290" horzOverflow="overflow"/>
                </a:tc>
                <a:tc>
                  <a:txBody>
                    <a:bodyPr/>
                    <a:lstStyle/>
                    <a:p>
                      <a:pPr algn="ctr">
                        <a:defRPr sz="1800"/>
                      </a:pPr>
                      <a:r>
                        <a:rPr sz="1800" dirty="0">
                          <a:sym typeface="Tw Cen MT"/>
                        </a:rPr>
                        <a:t>0</a:t>
                      </a:r>
                    </a:p>
                  </a:txBody>
                  <a:tcPr marL="34290" marR="34290" marT="34290" marB="34290" horzOverflow="overflow"/>
                </a:tc>
                <a:tc>
                  <a:txBody>
                    <a:bodyPr/>
                    <a:lstStyle/>
                    <a:p>
                      <a:pPr algn="ctr">
                        <a:defRPr sz="1800"/>
                      </a:pPr>
                      <a:r>
                        <a:rPr lang="en-US" altLang="zh-CN" sz="1800" dirty="0" smtClean="0">
                          <a:sym typeface="Tw Cen MT"/>
                        </a:rPr>
                        <a:t>4</a:t>
                      </a:r>
                      <a:endParaRPr sz="1800" dirty="0">
                        <a:sym typeface="Tw Cen MT"/>
                      </a:endParaRPr>
                    </a:p>
                  </a:txBody>
                  <a:tcPr marL="34290" marR="34290" marT="34290" marB="34290" horzOverflow="overflow"/>
                </a:tc>
                <a:extLst>
                  <a:ext uri="{0D108BD9-81ED-4DB2-BD59-A6C34878D82A}">
                    <a16:rowId xmlns:a16="http://schemas.microsoft.com/office/drawing/2014/main" xmlns="" val="10004"/>
                  </a:ext>
                </a:extLst>
              </a:tr>
              <a:tr h="285750">
                <a:tc>
                  <a:txBody>
                    <a:bodyPr/>
                    <a:lstStyle/>
                    <a:p>
                      <a:pPr>
                        <a:defRPr sz="1800">
                          <a:sym typeface="Tw Cen MT"/>
                        </a:defRPr>
                      </a:pPr>
                      <a:r>
                        <a:rPr sz="1600" dirty="0">
                          <a:latin typeface="+mn-lt"/>
                          <a:ea typeface="+mn-ea"/>
                          <a:cs typeface="+mn-cs"/>
                          <a:sym typeface="Helvetica"/>
                        </a:rPr>
                        <a:t>Priority prediction</a:t>
                      </a:r>
                    </a:p>
                  </a:txBody>
                  <a:tcPr marL="34290" marR="34290" marT="34290" marB="34290" horzOverflow="overflow"/>
                </a:tc>
                <a:tc>
                  <a:txBody>
                    <a:bodyPr/>
                    <a:lstStyle/>
                    <a:p>
                      <a:pPr algn="ctr">
                        <a:defRPr sz="1800"/>
                      </a:pPr>
                      <a:r>
                        <a:rPr sz="1600" dirty="0">
                          <a:sym typeface="Tw Cen MT"/>
                        </a:rPr>
                        <a:t>0</a:t>
                      </a:r>
                    </a:p>
                  </a:txBody>
                  <a:tcPr marL="34290" marR="34290" marT="34290" marB="34290" horzOverflow="overflow"/>
                </a:tc>
                <a:tc>
                  <a:txBody>
                    <a:bodyPr/>
                    <a:lstStyle/>
                    <a:p>
                      <a:pPr algn="ctr">
                        <a:defRPr sz="1800"/>
                      </a:pPr>
                      <a:r>
                        <a:rPr sz="1600" dirty="0">
                          <a:sym typeface="Tw Cen MT"/>
                        </a:rPr>
                        <a:t>2</a:t>
                      </a:r>
                    </a:p>
                  </a:txBody>
                  <a:tcPr marL="34290" marR="34290" marT="34290" marB="34290" horzOverflow="overflow"/>
                </a:tc>
                <a:extLst>
                  <a:ext uri="{0D108BD9-81ED-4DB2-BD59-A6C34878D82A}">
                    <a16:rowId xmlns:a16="http://schemas.microsoft.com/office/drawing/2014/main" xmlns="" val="10005"/>
                  </a:ext>
                </a:extLst>
              </a:tr>
              <a:tr h="285750">
                <a:tc>
                  <a:txBody>
                    <a:bodyPr/>
                    <a:lstStyle/>
                    <a:p>
                      <a:pPr>
                        <a:defRPr sz="1800">
                          <a:sym typeface="Tw Cen MT"/>
                        </a:defRPr>
                      </a:pPr>
                      <a:r>
                        <a:rPr sz="1600" dirty="0">
                          <a:latin typeface="+mn-lt"/>
                          <a:ea typeface="+mn-ea"/>
                          <a:cs typeface="+mn-cs"/>
                          <a:sym typeface="Helvetica"/>
                        </a:rPr>
                        <a:t>Severity prediction</a:t>
                      </a:r>
                    </a:p>
                  </a:txBody>
                  <a:tcPr marL="34290" marR="34290" marT="34290" marB="34290" horzOverflow="overflow"/>
                </a:tc>
                <a:tc>
                  <a:txBody>
                    <a:bodyPr/>
                    <a:lstStyle/>
                    <a:p>
                      <a:pPr algn="ctr">
                        <a:defRPr sz="1800"/>
                      </a:pPr>
                      <a:r>
                        <a:rPr sz="1600">
                          <a:sym typeface="Tw Cen MT"/>
                        </a:rPr>
                        <a:t>0</a:t>
                      </a:r>
                    </a:p>
                  </a:txBody>
                  <a:tcPr marL="34290" marR="34290" marT="34290" marB="34290" horzOverflow="overflow"/>
                </a:tc>
                <a:tc>
                  <a:txBody>
                    <a:bodyPr/>
                    <a:lstStyle/>
                    <a:p>
                      <a:pPr algn="ctr">
                        <a:defRPr sz="1800"/>
                      </a:pPr>
                      <a:r>
                        <a:rPr sz="1600" dirty="0">
                          <a:sym typeface="Tw Cen MT"/>
                        </a:rPr>
                        <a:t>2</a:t>
                      </a:r>
                    </a:p>
                  </a:txBody>
                  <a:tcPr marL="34290" marR="34290" marT="34290" marB="34290" horzOverflow="overflow"/>
                </a:tc>
                <a:extLst>
                  <a:ext uri="{0D108BD9-81ED-4DB2-BD59-A6C34878D82A}">
                    <a16:rowId xmlns:a16="http://schemas.microsoft.com/office/drawing/2014/main" xmlns="" val="10006"/>
                  </a:ext>
                </a:extLst>
              </a:tr>
              <a:tr h="285750">
                <a:tc>
                  <a:txBody>
                    <a:bodyPr/>
                    <a:lstStyle/>
                    <a:p>
                      <a:pPr>
                        <a:defRPr sz="1800">
                          <a:sym typeface="Tw Cen MT"/>
                        </a:defRPr>
                      </a:pPr>
                      <a:r>
                        <a:rPr sz="1600" dirty="0" smtClean="0"/>
                        <a:t>API</a:t>
                      </a:r>
                      <a:r>
                        <a:rPr lang="zh-CN" altLang="en-US" sz="1600" dirty="0" smtClean="0">
                          <a:latin typeface="+mn-lt"/>
                          <a:ea typeface="+mn-ea"/>
                          <a:cs typeface="+mn-cs"/>
                          <a:sym typeface="Helvetica"/>
                        </a:rPr>
                        <a:t> </a:t>
                      </a:r>
                      <a:r>
                        <a:rPr lang="en-US" altLang="zh-CN" sz="1600" dirty="0" smtClean="0">
                          <a:latin typeface="+mn-lt"/>
                          <a:ea typeface="+mn-ea"/>
                          <a:cs typeface="+mn-cs"/>
                          <a:sym typeface="Helvetica"/>
                        </a:rPr>
                        <a:t>Recommendation</a:t>
                      </a:r>
                      <a:endParaRPr sz="1600" dirty="0">
                        <a:latin typeface="+mn-lt"/>
                        <a:ea typeface="+mn-ea"/>
                        <a:cs typeface="+mn-cs"/>
                        <a:sym typeface="Helvetica"/>
                      </a:endParaRPr>
                    </a:p>
                  </a:txBody>
                  <a:tcPr marL="34290" marR="34290" marT="34290" marB="34290" horzOverflow="overflow"/>
                </a:tc>
                <a:tc>
                  <a:txBody>
                    <a:bodyPr/>
                    <a:lstStyle/>
                    <a:p>
                      <a:pPr algn="ctr">
                        <a:defRPr sz="1800"/>
                      </a:pPr>
                      <a:r>
                        <a:rPr sz="1600">
                          <a:sym typeface="Tw Cen MT"/>
                        </a:rPr>
                        <a:t>0</a:t>
                      </a:r>
                    </a:p>
                  </a:txBody>
                  <a:tcPr marL="34290" marR="34290" marT="34290" marB="34290" horzOverflow="overflow"/>
                </a:tc>
                <a:tc>
                  <a:txBody>
                    <a:bodyPr/>
                    <a:lstStyle/>
                    <a:p>
                      <a:pPr algn="ctr">
                        <a:defRPr sz="1800"/>
                      </a:pPr>
                      <a:r>
                        <a:rPr lang="en-US" altLang="zh-CN" sz="1600" dirty="0" smtClean="0">
                          <a:sym typeface="Tw Cen MT"/>
                        </a:rPr>
                        <a:t>1</a:t>
                      </a:r>
                      <a:endParaRPr sz="1600" dirty="0">
                        <a:sym typeface="Tw Cen MT"/>
                      </a:endParaRPr>
                    </a:p>
                  </a:txBody>
                  <a:tcPr marL="34290" marR="34290" marT="34290" marB="34290" horzOverflow="overflow"/>
                </a:tc>
                <a:extLst>
                  <a:ext uri="{0D108BD9-81ED-4DB2-BD59-A6C34878D82A}">
                    <a16:rowId xmlns:a16="http://schemas.microsoft.com/office/drawing/2014/main" xmlns="" val="10007"/>
                  </a:ext>
                </a:extLst>
              </a:tr>
              <a:tr h="285750">
                <a:tc>
                  <a:txBody>
                    <a:bodyPr/>
                    <a:lstStyle/>
                    <a:p>
                      <a:pPr marL="0" marR="0" indent="0" algn="l" defTabSz="914400" rtl="0" eaLnBrk="1" fontAlgn="auto" latinLnBrk="0" hangingPunct="1">
                        <a:lnSpc>
                          <a:spcPct val="100000"/>
                        </a:lnSpc>
                        <a:spcBef>
                          <a:spcPts val="0"/>
                        </a:spcBef>
                        <a:spcAft>
                          <a:spcPts val="0"/>
                        </a:spcAft>
                        <a:buClrTx/>
                        <a:buSzTx/>
                        <a:buFontTx/>
                        <a:buNone/>
                        <a:tabLst/>
                        <a:defRPr sz="1800">
                          <a:sym typeface="Tw Cen MT"/>
                        </a:defRPr>
                      </a:pPr>
                      <a:r>
                        <a:rPr lang="en-US" altLang="zh-CN" sz="1600" kern="1200" dirty="0" smtClean="0">
                          <a:solidFill>
                            <a:schemeClr val="tx1"/>
                          </a:solidFill>
                          <a:effectLst/>
                          <a:latin typeface="+mn-lt"/>
                          <a:ea typeface="+mn-ea"/>
                          <a:cs typeface="+mn-cs"/>
                          <a:sym typeface="Tw Cen MT"/>
                        </a:rPr>
                        <a:t>Classes Recommendation </a:t>
                      </a:r>
                      <a:endParaRPr lang="en-US" altLang="zh-CN" sz="1600" dirty="0" smtClean="0"/>
                    </a:p>
                  </a:txBody>
                  <a:tcPr marL="34290" marR="34290" marT="34290" marB="34290" horzOverflow="overflow"/>
                </a:tc>
                <a:tc>
                  <a:txBody>
                    <a:bodyPr/>
                    <a:lstStyle/>
                    <a:p>
                      <a:pPr algn="ctr">
                        <a:defRPr sz="1800"/>
                      </a:pPr>
                      <a:r>
                        <a:rPr lang="en-US" altLang="zh-CN" sz="1600" dirty="0" smtClean="0">
                          <a:sym typeface="Tw Cen MT"/>
                        </a:rPr>
                        <a:t>0</a:t>
                      </a:r>
                      <a:endParaRPr sz="1600" dirty="0">
                        <a:sym typeface="Tw Cen MT"/>
                      </a:endParaRPr>
                    </a:p>
                  </a:txBody>
                  <a:tcPr marL="34290" marR="34290" marT="34290" marB="34290" horzOverflow="overflow"/>
                </a:tc>
                <a:tc>
                  <a:txBody>
                    <a:bodyPr/>
                    <a:lstStyle/>
                    <a:p>
                      <a:pPr algn="ctr">
                        <a:defRPr sz="1800"/>
                      </a:pPr>
                      <a:r>
                        <a:rPr lang="en-US" altLang="zh-CN" sz="1600" dirty="0" smtClean="0">
                          <a:sym typeface="Tw Cen MT"/>
                        </a:rPr>
                        <a:t>1</a:t>
                      </a:r>
                      <a:endParaRPr sz="1600" dirty="0">
                        <a:sym typeface="Tw Cen MT"/>
                      </a:endParaRPr>
                    </a:p>
                  </a:txBody>
                  <a:tcPr marL="34290" marR="34290" marT="34290" marB="34290" horzOverflow="overflow"/>
                </a:tc>
                <a:extLst>
                  <a:ext uri="{0D108BD9-81ED-4DB2-BD59-A6C34878D82A}">
                    <a16:rowId xmlns:a16="http://schemas.microsoft.com/office/drawing/2014/main" xmlns="" val="10010"/>
                  </a:ext>
                </a:extLst>
              </a:tr>
              <a:tr h="285750">
                <a:tc>
                  <a:txBody>
                    <a:bodyPr/>
                    <a:lstStyle/>
                    <a:p>
                      <a:pPr marL="0" marR="0" indent="0" algn="l" defTabSz="914400" rtl="0" eaLnBrk="1" fontAlgn="auto" latinLnBrk="0" hangingPunct="1">
                        <a:lnSpc>
                          <a:spcPct val="100000"/>
                        </a:lnSpc>
                        <a:spcBef>
                          <a:spcPts val="0"/>
                        </a:spcBef>
                        <a:spcAft>
                          <a:spcPts val="0"/>
                        </a:spcAft>
                        <a:buClrTx/>
                        <a:buSzTx/>
                        <a:buFontTx/>
                        <a:buNone/>
                        <a:tabLst/>
                        <a:defRPr sz="1800">
                          <a:sym typeface="Tw Cen MT"/>
                        </a:defRPr>
                      </a:pPr>
                      <a:r>
                        <a:rPr lang="en-US" altLang="zh-CN" sz="1600" kern="1200" dirty="0" smtClean="0">
                          <a:solidFill>
                            <a:schemeClr val="tx1"/>
                          </a:solidFill>
                          <a:effectLst/>
                          <a:latin typeface="+mn-lt"/>
                          <a:ea typeface="+mn-ea"/>
                          <a:cs typeface="+mn-cs"/>
                          <a:sym typeface="Tw Cen MT"/>
                        </a:rPr>
                        <a:t>Packages Recommendation </a:t>
                      </a:r>
                      <a:endParaRPr lang="en-US" altLang="zh-CN" sz="1600" dirty="0" smtClean="0"/>
                    </a:p>
                  </a:txBody>
                  <a:tcPr marL="34290" marR="34290" marT="34290" marB="34290" horzOverflow="overflow"/>
                </a:tc>
                <a:tc>
                  <a:txBody>
                    <a:bodyPr/>
                    <a:lstStyle/>
                    <a:p>
                      <a:pPr algn="ctr">
                        <a:defRPr sz="1800"/>
                      </a:pPr>
                      <a:r>
                        <a:rPr lang="en-US" altLang="zh-CN" sz="1600" dirty="0" smtClean="0">
                          <a:sym typeface="Tw Cen MT"/>
                        </a:rPr>
                        <a:t>0</a:t>
                      </a:r>
                      <a:endParaRPr sz="1600" dirty="0">
                        <a:sym typeface="Tw Cen MT"/>
                      </a:endParaRPr>
                    </a:p>
                  </a:txBody>
                  <a:tcPr marL="34290" marR="34290" marT="34290" marB="34290" horzOverflow="overflow"/>
                </a:tc>
                <a:tc>
                  <a:txBody>
                    <a:bodyPr/>
                    <a:lstStyle/>
                    <a:p>
                      <a:pPr algn="ctr">
                        <a:defRPr sz="1800"/>
                      </a:pPr>
                      <a:r>
                        <a:rPr lang="en-US" altLang="zh-CN" sz="1600" dirty="0" smtClean="0">
                          <a:sym typeface="Tw Cen MT"/>
                        </a:rPr>
                        <a:t>1</a:t>
                      </a:r>
                      <a:endParaRPr sz="1600" dirty="0">
                        <a:sym typeface="Tw Cen MT"/>
                      </a:endParaRPr>
                    </a:p>
                  </a:txBody>
                  <a:tcPr marL="34290" marR="34290" marT="34290" marB="34290" horzOverflow="overflow"/>
                </a:tc>
              </a:tr>
              <a:tr h="285750">
                <a:tc>
                  <a:txBody>
                    <a:bodyPr/>
                    <a:lstStyle/>
                    <a:p>
                      <a:pPr marL="0" marR="0" indent="0" algn="l" defTabSz="914400" rtl="0" eaLnBrk="1" fontAlgn="auto" latinLnBrk="0" hangingPunct="1">
                        <a:lnSpc>
                          <a:spcPct val="100000"/>
                        </a:lnSpc>
                        <a:spcBef>
                          <a:spcPts val="0"/>
                        </a:spcBef>
                        <a:spcAft>
                          <a:spcPts val="0"/>
                        </a:spcAft>
                        <a:buClrTx/>
                        <a:buSzTx/>
                        <a:buFontTx/>
                        <a:buNone/>
                        <a:tabLst/>
                        <a:defRPr sz="1800">
                          <a:sym typeface="Tw Cen MT"/>
                        </a:defRPr>
                      </a:pPr>
                      <a:r>
                        <a:rPr lang="en-US" altLang="zh-CN" sz="1600" kern="1200" dirty="0" err="1" smtClean="0">
                          <a:solidFill>
                            <a:schemeClr val="tx1"/>
                          </a:solidFill>
                          <a:effectLst/>
                          <a:latin typeface="+mn-lt"/>
                          <a:ea typeface="+mn-ea"/>
                          <a:cs typeface="+mn-cs"/>
                          <a:sym typeface="Tw Cen MT"/>
                        </a:rPr>
                        <a:t>Config</a:t>
                      </a:r>
                      <a:r>
                        <a:rPr lang="en-US" altLang="zh-CN" sz="1600" kern="1200" dirty="0" smtClean="0">
                          <a:solidFill>
                            <a:schemeClr val="tx1"/>
                          </a:solidFill>
                          <a:effectLst/>
                          <a:latin typeface="+mn-lt"/>
                          <a:ea typeface="+mn-ea"/>
                          <a:cs typeface="+mn-cs"/>
                          <a:sym typeface="Tw Cen MT"/>
                        </a:rPr>
                        <a:t>. Bugs Prediction </a:t>
                      </a:r>
                      <a:endParaRPr lang="en-US" altLang="zh-CN" sz="1600" dirty="0" smtClean="0"/>
                    </a:p>
                  </a:txBody>
                  <a:tcPr marL="34290" marR="34290" marT="34290" marB="34290" horzOverflow="overflow"/>
                </a:tc>
                <a:tc>
                  <a:txBody>
                    <a:bodyPr/>
                    <a:lstStyle/>
                    <a:p>
                      <a:pPr algn="ctr">
                        <a:defRPr sz="1800"/>
                      </a:pPr>
                      <a:r>
                        <a:rPr lang="en-US" altLang="zh-CN" sz="1600" dirty="0" smtClean="0">
                          <a:sym typeface="Tw Cen MT"/>
                        </a:rPr>
                        <a:t>0</a:t>
                      </a:r>
                      <a:endParaRPr sz="1600" dirty="0">
                        <a:sym typeface="Tw Cen MT"/>
                      </a:endParaRPr>
                    </a:p>
                  </a:txBody>
                  <a:tcPr marL="34290" marR="34290" marT="34290" marB="34290" horzOverflow="overflow"/>
                </a:tc>
                <a:tc>
                  <a:txBody>
                    <a:bodyPr/>
                    <a:lstStyle/>
                    <a:p>
                      <a:pPr algn="ctr">
                        <a:defRPr sz="1800"/>
                      </a:pPr>
                      <a:r>
                        <a:rPr lang="en-US" altLang="zh-CN" sz="1600" dirty="0" smtClean="0">
                          <a:sym typeface="Tw Cen MT"/>
                        </a:rPr>
                        <a:t>1</a:t>
                      </a:r>
                      <a:endParaRPr sz="1600" dirty="0">
                        <a:sym typeface="Tw Cen MT"/>
                      </a:endParaRPr>
                    </a:p>
                  </a:txBody>
                  <a:tcPr marL="34290" marR="34290" marT="34290" marB="34290" horzOverflow="overflow"/>
                </a:tc>
              </a:tr>
              <a:tr h="285750">
                <a:tc>
                  <a:txBody>
                    <a:bodyPr/>
                    <a:lstStyle/>
                    <a:p>
                      <a:pPr marL="0" marR="0" indent="0" algn="l" defTabSz="914400" rtl="0" eaLnBrk="1" fontAlgn="auto" latinLnBrk="0" hangingPunct="1">
                        <a:lnSpc>
                          <a:spcPct val="100000"/>
                        </a:lnSpc>
                        <a:spcBef>
                          <a:spcPts val="0"/>
                        </a:spcBef>
                        <a:spcAft>
                          <a:spcPts val="0"/>
                        </a:spcAft>
                        <a:buClrTx/>
                        <a:buSzTx/>
                        <a:buFontTx/>
                        <a:buNone/>
                        <a:tabLst/>
                        <a:defRPr sz="1800">
                          <a:sym typeface="Tw Cen MT"/>
                        </a:defRPr>
                      </a:pPr>
                      <a:r>
                        <a:rPr lang="en-US" altLang="zh-CN" sz="1600" kern="1200" dirty="0" smtClean="0">
                          <a:solidFill>
                            <a:schemeClr val="tx1"/>
                          </a:solidFill>
                          <a:effectLst/>
                          <a:latin typeface="+mn-lt"/>
                          <a:ea typeface="+mn-ea"/>
                          <a:cs typeface="+mn-cs"/>
                          <a:sym typeface="Tw Cen MT"/>
                        </a:rPr>
                        <a:t>Blocking Bugs Prediction </a:t>
                      </a:r>
                      <a:endParaRPr lang="en-US" altLang="zh-CN" sz="1600" dirty="0" smtClean="0"/>
                    </a:p>
                  </a:txBody>
                  <a:tcPr marL="34290" marR="34290" marT="34290" marB="34290" horzOverflow="overflow"/>
                </a:tc>
                <a:tc>
                  <a:txBody>
                    <a:bodyPr/>
                    <a:lstStyle/>
                    <a:p>
                      <a:pPr algn="ctr">
                        <a:defRPr sz="1800"/>
                      </a:pPr>
                      <a:r>
                        <a:rPr lang="en-US" altLang="zh-CN" sz="1600" dirty="0" smtClean="0">
                          <a:sym typeface="Tw Cen MT"/>
                        </a:rPr>
                        <a:t>0</a:t>
                      </a:r>
                      <a:endParaRPr sz="1600" dirty="0">
                        <a:sym typeface="Tw Cen MT"/>
                      </a:endParaRPr>
                    </a:p>
                  </a:txBody>
                  <a:tcPr marL="34290" marR="34290" marT="34290" marB="34290" horzOverflow="overflow"/>
                </a:tc>
                <a:tc>
                  <a:txBody>
                    <a:bodyPr/>
                    <a:lstStyle/>
                    <a:p>
                      <a:pPr algn="ctr">
                        <a:defRPr sz="1800"/>
                      </a:pPr>
                      <a:r>
                        <a:rPr lang="en-US" altLang="zh-CN" sz="1600" dirty="0" smtClean="0">
                          <a:sym typeface="Tw Cen MT"/>
                        </a:rPr>
                        <a:t>1</a:t>
                      </a:r>
                      <a:endParaRPr sz="1600" dirty="0">
                        <a:sym typeface="Tw Cen MT"/>
                      </a:endParaRPr>
                    </a:p>
                  </a:txBody>
                  <a:tcPr marL="34290" marR="34290" marT="34290" marB="34290" horzOverflow="overflow"/>
                </a:tc>
              </a:tr>
              <a:tr h="0">
                <a:tc>
                  <a:txBody>
                    <a:bodyPr/>
                    <a:lstStyle/>
                    <a:p>
                      <a:pPr>
                        <a:defRPr sz="1800">
                          <a:sym typeface="Tw Cen MT"/>
                        </a:defRPr>
                      </a:pPr>
                      <a:r>
                        <a:rPr sz="1600" b="1" dirty="0">
                          <a:latin typeface="+mn-lt"/>
                          <a:ea typeface="+mn-ea"/>
                          <a:cs typeface="+mn-cs"/>
                          <a:sym typeface="Helvetica"/>
                        </a:rPr>
                        <a:t>Total</a:t>
                      </a:r>
                    </a:p>
                  </a:txBody>
                  <a:tcPr marL="34290" marR="34290" marT="34290" marB="34290" horzOverflow="overflow"/>
                </a:tc>
                <a:tc>
                  <a:txBody>
                    <a:bodyPr/>
                    <a:lstStyle/>
                    <a:p>
                      <a:pPr algn="ctr">
                        <a:defRPr sz="1800"/>
                      </a:pPr>
                      <a:r>
                        <a:rPr sz="1600" b="1" dirty="0" smtClean="0">
                          <a:sym typeface="Tw Cen MT"/>
                        </a:rPr>
                        <a:t>1</a:t>
                      </a:r>
                      <a:r>
                        <a:rPr lang="en-US" altLang="zh-CN" sz="1600" b="1" dirty="0" smtClean="0">
                          <a:sym typeface="Tw Cen MT"/>
                        </a:rPr>
                        <a:t>1</a:t>
                      </a:r>
                      <a:endParaRPr sz="1600" b="1" dirty="0">
                        <a:sym typeface="Tw Cen MT"/>
                      </a:endParaRPr>
                    </a:p>
                  </a:txBody>
                  <a:tcPr marL="34290" marR="34290" marT="34290" marB="34290" horzOverflow="overflow"/>
                </a:tc>
                <a:tc>
                  <a:txBody>
                    <a:bodyPr/>
                    <a:lstStyle/>
                    <a:p>
                      <a:pPr algn="ctr">
                        <a:defRPr sz="1800"/>
                      </a:pPr>
                      <a:r>
                        <a:rPr lang="en-US" altLang="zh-CN" sz="1600" b="1" dirty="0" smtClean="0">
                          <a:sym typeface="Tw Cen MT"/>
                        </a:rPr>
                        <a:t>44</a:t>
                      </a:r>
                      <a:endParaRPr sz="1600" b="1" dirty="0">
                        <a:sym typeface="Tw Cen MT"/>
                      </a:endParaRPr>
                    </a:p>
                  </a:txBody>
                  <a:tcPr marL="34290" marR="34290" marT="34290" marB="34290" horzOverflow="overflow"/>
                </a:tc>
                <a:extLst>
                  <a:ext uri="{0D108BD9-81ED-4DB2-BD59-A6C34878D82A}">
                    <a16:rowId xmlns:a16="http://schemas.microsoft.com/office/drawing/2014/main" xmlns="" val="10012"/>
                  </a:ext>
                </a:extLst>
              </a:tr>
            </a:tbl>
          </a:graphicData>
        </a:graphic>
      </p:graphicFrame>
      <p:sp>
        <p:nvSpPr>
          <p:cNvPr id="11" name="椭圆 10"/>
          <p:cNvSpPr/>
          <p:nvPr/>
        </p:nvSpPr>
        <p:spPr>
          <a:xfrm>
            <a:off x="4343400" y="2219738"/>
            <a:ext cx="347821" cy="347544"/>
          </a:xfrm>
          <a:prstGeom prst="ellipse">
            <a:avLst/>
          </a:prstGeom>
          <a:solidFill>
            <a:srgbClr val="FF7E79">
              <a:alpha val="16471"/>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p:nvSpPr>
        <p:spPr>
          <a:xfrm>
            <a:off x="4355123" y="2547985"/>
            <a:ext cx="347821" cy="347544"/>
          </a:xfrm>
          <a:prstGeom prst="ellipse">
            <a:avLst/>
          </a:prstGeom>
          <a:solidFill>
            <a:srgbClr val="FF7E79">
              <a:alpha val="16471"/>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7296432" y="3242461"/>
            <a:ext cx="347821" cy="347544"/>
          </a:xfrm>
          <a:prstGeom prst="ellipse">
            <a:avLst/>
          </a:prstGeom>
          <a:solidFill>
            <a:srgbClr val="FF7E79">
              <a:alpha val="16471"/>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599297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8000" dirty="0" smtClean="0"/>
              <a:t>RQ3</a:t>
            </a:r>
            <a:r>
              <a:rPr kumimoji="1" lang="zh-CN" altLang="en-US" sz="3600" dirty="0"/>
              <a:t> </a:t>
            </a:r>
            <a:r>
              <a:rPr kumimoji="1" lang="en-US" altLang="zh-CN" sz="3600" dirty="0"/>
              <a:t>result</a:t>
            </a:r>
            <a:endParaRPr kumimoji="1" lang="zh-CN" altLang="en-US" sz="8000" dirty="0"/>
          </a:p>
        </p:txBody>
      </p:sp>
      <p:graphicFrame>
        <p:nvGraphicFramePr>
          <p:cNvPr id="7" name="Table 437"/>
          <p:cNvGraphicFramePr/>
          <p:nvPr>
            <p:extLst>
              <p:ext uri="{D42A27DB-BD31-4B8C-83A1-F6EECF244321}">
                <p14:modId xmlns:p14="http://schemas.microsoft.com/office/powerpoint/2010/main" val="447346819"/>
              </p:ext>
            </p:extLst>
          </p:nvPr>
        </p:nvGraphicFramePr>
        <p:xfrm>
          <a:off x="514588" y="2446973"/>
          <a:ext cx="8173618" cy="2837200"/>
        </p:xfrm>
        <a:graphic>
          <a:graphicData uri="http://schemas.openxmlformats.org/drawingml/2006/table">
            <a:tbl>
              <a:tblPr firstRow="1" firstCol="1" bandRow="1"/>
              <a:tblGrid>
                <a:gridCol w="2537928"/>
                <a:gridCol w="1287624"/>
                <a:gridCol w="2090058"/>
                <a:gridCol w="2258008"/>
              </a:tblGrid>
              <a:tr h="651510">
                <a:tc>
                  <a:txBody>
                    <a:bodyPr/>
                    <a:lstStyle/>
                    <a:p>
                      <a:pPr algn="ctr">
                        <a:defRPr sz="1800" b="0">
                          <a:solidFill>
                            <a:srgbClr val="000000"/>
                          </a:solidFill>
                        </a:defRPr>
                      </a:pPr>
                      <a:r>
                        <a:rPr sz="1800" b="1" dirty="0">
                          <a:solidFill>
                            <a:schemeClr val="tx1"/>
                          </a:solidFill>
                          <a:sym typeface="Tw Cen MT"/>
                        </a:rPr>
                        <a:t>Application</a:t>
                      </a:r>
                    </a:p>
                  </a:txBody>
                  <a:tcPr marL="0" marR="0" marT="0" marB="0" anchor="ctr" horzOverflow="overflow"/>
                </a:tc>
                <a:tc>
                  <a:txBody>
                    <a:bodyPr/>
                    <a:lstStyle/>
                    <a:p>
                      <a:pPr algn="ctr">
                        <a:defRPr sz="1800" b="0">
                          <a:solidFill>
                            <a:srgbClr val="000000"/>
                          </a:solidFill>
                        </a:defRPr>
                      </a:pPr>
                      <a:r>
                        <a:rPr sz="1800" b="1" dirty="0">
                          <a:solidFill>
                            <a:schemeClr val="tx1"/>
                          </a:solidFill>
                          <a:sym typeface="Tw Cen MT"/>
                        </a:rPr>
                        <a:t>Data</a:t>
                      </a:r>
                    </a:p>
                  </a:txBody>
                  <a:tcPr marL="0" marR="0" marT="0" marB="0" anchor="ctr" horzOverflow="overflow"/>
                </a:tc>
                <a:tc>
                  <a:txBody>
                    <a:bodyPr/>
                    <a:lstStyle/>
                    <a:p>
                      <a:pPr algn="ctr">
                        <a:defRPr sz="1800" b="0">
                          <a:solidFill>
                            <a:srgbClr val="000000"/>
                          </a:solidFill>
                        </a:defRPr>
                      </a:pPr>
                      <a:r>
                        <a:rPr sz="1800" b="1">
                          <a:solidFill>
                            <a:schemeClr val="tx1"/>
                          </a:solidFill>
                          <a:sym typeface="Tw Cen MT"/>
                        </a:rPr>
                        <a:t>Approach</a:t>
                      </a:r>
                    </a:p>
                  </a:txBody>
                  <a:tcPr marL="0" marR="0" marT="0" marB="0" anchor="ctr" horzOverflow="overflow"/>
                </a:tc>
                <a:tc>
                  <a:txBody>
                    <a:bodyPr/>
                    <a:lstStyle/>
                    <a:p>
                      <a:pPr algn="ctr">
                        <a:defRPr sz="1800" b="0">
                          <a:solidFill>
                            <a:srgbClr val="000000"/>
                          </a:solidFill>
                        </a:defRPr>
                      </a:pPr>
                      <a:r>
                        <a:rPr sz="1800" b="1">
                          <a:solidFill>
                            <a:schemeClr val="tx1"/>
                          </a:solidFill>
                          <a:sym typeface="Tw Cen MT"/>
                        </a:rPr>
                        <a:t>Evaluation Measurements</a:t>
                      </a:r>
                    </a:p>
                  </a:txBody>
                  <a:tcPr marL="0" marR="0" marT="0" marB="0" anchor="ctr" horzOverflow="overflow"/>
                </a:tc>
              </a:tr>
              <a:tr h="638068">
                <a:tc>
                  <a:txBody>
                    <a:bodyPr/>
                    <a:lstStyle/>
                    <a:p>
                      <a:pPr algn="ctr">
                        <a:defRPr sz="1800" b="0">
                          <a:solidFill>
                            <a:srgbClr val="000000"/>
                          </a:solidFill>
                        </a:defRPr>
                      </a:pPr>
                      <a:r>
                        <a:rPr sz="1800" b="0" dirty="0">
                          <a:solidFill>
                            <a:schemeClr val="tx1"/>
                          </a:solidFill>
                          <a:sym typeface="Tw Cen MT"/>
                        </a:rPr>
                        <a:t>Issue Localization [icse12]</a:t>
                      </a:r>
                    </a:p>
                  </a:txBody>
                  <a:tcPr marL="0" marR="0" marT="0" marB="0" anchor="ctr" horzOverflow="overflow"/>
                </a:tc>
                <a:tc>
                  <a:txBody>
                    <a:bodyPr/>
                    <a:lstStyle/>
                    <a:p>
                      <a:pPr algn="ctr">
                        <a:defRPr sz="1800"/>
                      </a:pPr>
                      <a:r>
                        <a:rPr sz="1800">
                          <a:solidFill>
                            <a:schemeClr val="tx1"/>
                          </a:solidFill>
                          <a:sym typeface="Tw Cen MT"/>
                        </a:rPr>
                        <a:t>Eclipse</a:t>
                      </a:r>
                    </a:p>
                  </a:txBody>
                  <a:tcPr marL="0" marR="0" marT="0" marB="0" anchor="ctr" horzOverflow="overflow"/>
                </a:tc>
                <a:tc>
                  <a:txBody>
                    <a:bodyPr/>
                    <a:lstStyle/>
                    <a:p>
                      <a:pPr algn="ctr">
                        <a:defRPr sz="1800"/>
                      </a:pPr>
                      <a:r>
                        <a:rPr lang="en-US" altLang="zh-CN" sz="1800" dirty="0" smtClean="0">
                          <a:solidFill>
                            <a:schemeClr val="tx1"/>
                          </a:solidFill>
                          <a:sym typeface="Tw Cen MT"/>
                        </a:rPr>
                        <a:t>TF</a:t>
                      </a:r>
                      <a:r>
                        <a:rPr sz="1800" dirty="0" smtClean="0">
                          <a:solidFill>
                            <a:schemeClr val="tx1"/>
                          </a:solidFill>
                          <a:sym typeface="Tw Cen MT"/>
                        </a:rPr>
                        <a:t>-</a:t>
                      </a:r>
                      <a:r>
                        <a:rPr lang="en-US" altLang="zh-CN" sz="1800" dirty="0" smtClean="0">
                          <a:solidFill>
                            <a:schemeClr val="tx1"/>
                          </a:solidFill>
                          <a:sym typeface="Tw Cen MT"/>
                        </a:rPr>
                        <a:t>IDF</a:t>
                      </a:r>
                      <a:r>
                        <a:rPr sz="1800" dirty="0">
                          <a:solidFill>
                            <a:schemeClr val="tx1"/>
                          </a:solidFill>
                          <a:sym typeface="Tw Cen MT"/>
                        </a:rPr>
                        <a:t>
cosine similarity</a:t>
                      </a:r>
                    </a:p>
                  </a:txBody>
                  <a:tcPr marL="0" marR="0" marT="0" marB="0" anchor="ctr" horzOverflow="overflow"/>
                </a:tc>
                <a:tc>
                  <a:txBody>
                    <a:bodyPr/>
                    <a:lstStyle/>
                    <a:p>
                      <a:pPr algn="ctr">
                        <a:defRPr sz="1800"/>
                      </a:pPr>
                      <a:r>
                        <a:rPr sz="1800" dirty="0">
                          <a:solidFill>
                            <a:schemeClr val="tx1"/>
                          </a:solidFill>
                          <a:sym typeface="Tw Cen MT"/>
                        </a:rPr>
                        <a:t>MRR
</a:t>
                      </a:r>
                      <a:r>
                        <a:rPr sz="1800" dirty="0" smtClean="0">
                          <a:solidFill>
                            <a:schemeClr val="tx1"/>
                          </a:solidFill>
                          <a:sym typeface="Tw Cen MT"/>
                        </a:rPr>
                        <a:t>MAP</a:t>
                      </a:r>
                      <a:r>
                        <a:rPr lang="zh-CN" altLang="en-US" sz="1800" dirty="0" smtClean="0">
                          <a:solidFill>
                            <a:schemeClr val="tx1"/>
                          </a:solidFill>
                          <a:sym typeface="Tw Cen MT"/>
                        </a:rPr>
                        <a:t> </a:t>
                      </a:r>
                      <a:endParaRPr lang="en-US" sz="1800" dirty="0" smtClean="0">
                        <a:solidFill>
                          <a:schemeClr val="tx1"/>
                        </a:solidFill>
                        <a:sym typeface="Tw Cen MT"/>
                      </a:endParaRPr>
                    </a:p>
                    <a:p>
                      <a:pPr algn="ctr">
                        <a:defRPr sz="1800"/>
                      </a:pPr>
                      <a:r>
                        <a:rPr lang="en-US" altLang="zh-CN" sz="1800" dirty="0" smtClean="0">
                          <a:solidFill>
                            <a:schemeClr val="tx1"/>
                          </a:solidFill>
                          <a:sym typeface="Tw Cen MT"/>
                        </a:rPr>
                        <a:t>recall </a:t>
                      </a:r>
                      <a:r>
                        <a:rPr lang="en-US" altLang="zh-CN" sz="1800" dirty="0" err="1" smtClean="0">
                          <a:solidFill>
                            <a:schemeClr val="tx1"/>
                          </a:solidFill>
                          <a:sym typeface="Tw Cen MT"/>
                        </a:rPr>
                        <a:t>rate@k</a:t>
                      </a:r>
                      <a:endParaRPr sz="1800" dirty="0">
                        <a:solidFill>
                          <a:schemeClr val="tx1"/>
                        </a:solidFill>
                        <a:sym typeface="Tw Cen MT"/>
                      </a:endParaRPr>
                    </a:p>
                  </a:txBody>
                  <a:tcPr marL="0" marR="0" marT="0" marB="0" anchor="ctr" horzOverflow="overflow"/>
                </a:tc>
              </a:tr>
              <a:tr h="638068">
                <a:tc>
                  <a:txBody>
                    <a:bodyPr/>
                    <a:lstStyle/>
                    <a:p>
                      <a:pPr algn="ctr">
                        <a:defRPr sz="1800" b="0">
                          <a:solidFill>
                            <a:srgbClr val="000000"/>
                          </a:solidFill>
                        </a:defRPr>
                      </a:pPr>
                      <a:r>
                        <a:rPr sz="1800" b="0" dirty="0">
                          <a:solidFill>
                            <a:schemeClr val="tx1"/>
                          </a:solidFill>
                          <a:sym typeface="Tw Cen MT"/>
                        </a:rPr>
                        <a:t>Duplicate </a:t>
                      </a:r>
                      <a:r>
                        <a:rPr lang="en-US" altLang="zh-CN" sz="1800" b="0" dirty="0" smtClean="0">
                          <a:solidFill>
                            <a:schemeClr val="tx1"/>
                          </a:solidFill>
                          <a:sym typeface="Tw Cen MT"/>
                        </a:rPr>
                        <a:t>D</a:t>
                      </a:r>
                      <a:r>
                        <a:rPr sz="1800" b="0" dirty="0" smtClean="0">
                          <a:solidFill>
                            <a:schemeClr val="tx1"/>
                          </a:solidFill>
                          <a:sym typeface="Tw Cen MT"/>
                        </a:rPr>
                        <a:t>etection </a:t>
                      </a:r>
                      <a:r>
                        <a:rPr sz="1800" b="0" dirty="0">
                          <a:solidFill>
                            <a:schemeClr val="tx1"/>
                          </a:solidFill>
                          <a:sym typeface="Tw Cen MT"/>
                        </a:rPr>
                        <a:t>[ase11]</a:t>
                      </a:r>
                    </a:p>
                  </a:txBody>
                  <a:tcPr marL="0" marR="0" marT="0" marB="0" anchor="ctr" horzOverflow="overflow"/>
                </a:tc>
                <a:tc>
                  <a:txBody>
                    <a:bodyPr/>
                    <a:lstStyle/>
                    <a:p>
                      <a:pPr algn="ctr">
                        <a:defRPr sz="1800"/>
                      </a:pPr>
                      <a:r>
                        <a:rPr sz="1800">
                          <a:solidFill>
                            <a:schemeClr val="tx1"/>
                          </a:solidFill>
                          <a:sym typeface="Tw Cen MT"/>
                        </a:rPr>
                        <a:t>Mozilla
Eclipse</a:t>
                      </a:r>
                    </a:p>
                  </a:txBody>
                  <a:tcPr marL="0" marR="0" marT="0" marB="0" anchor="ctr" horzOverflow="overflow"/>
                </a:tc>
                <a:tc>
                  <a:txBody>
                    <a:bodyPr/>
                    <a:lstStyle/>
                    <a:p>
                      <a:pPr algn="ctr">
                        <a:defRPr sz="1800">
                          <a:sym typeface="Tw Cen MT"/>
                        </a:defRPr>
                      </a:pPr>
                      <a:r>
                        <a:rPr sz="1800">
                          <a:solidFill>
                            <a:schemeClr val="tx1"/>
                          </a:solidFill>
                        </a:rPr>
                        <a:t>BM25F</a:t>
                      </a:r>
                      <a:r>
                        <a:rPr sz="1400">
                          <a:solidFill>
                            <a:schemeClr val="tx1"/>
                          </a:solidFill>
                        </a:rPr>
                        <a:t>ext</a:t>
                      </a:r>
                    </a:p>
                  </a:txBody>
                  <a:tcPr marL="0" marR="0" marT="0" marB="0" anchor="ctr" horzOverflow="overflow"/>
                </a:tc>
                <a:tc>
                  <a:txBody>
                    <a:bodyPr/>
                    <a:lstStyle/>
                    <a:p>
                      <a:pPr algn="ctr">
                        <a:defRPr sz="1800"/>
                      </a:pPr>
                      <a:r>
                        <a:rPr sz="1800" dirty="0">
                          <a:solidFill>
                            <a:schemeClr val="tx1"/>
                          </a:solidFill>
                          <a:sym typeface="Tw Cen MT"/>
                        </a:rPr>
                        <a:t>MAP
recall rate@k</a:t>
                      </a:r>
                    </a:p>
                  </a:txBody>
                  <a:tcPr marL="0" marR="0" marT="0" marB="0" anchor="ctr" horzOverflow="overflow"/>
                </a:tc>
              </a:tr>
              <a:tr h="724662">
                <a:tc>
                  <a:txBody>
                    <a:bodyPr/>
                    <a:lstStyle/>
                    <a:p>
                      <a:pPr algn="ctr">
                        <a:defRPr sz="1800" b="0">
                          <a:solidFill>
                            <a:srgbClr val="000000"/>
                          </a:solidFill>
                        </a:defRPr>
                      </a:pPr>
                      <a:r>
                        <a:rPr sz="1800" b="0" dirty="0">
                          <a:solidFill>
                            <a:schemeClr val="tx1"/>
                          </a:solidFill>
                          <a:sym typeface="Tw Cen MT"/>
                        </a:rPr>
                        <a:t>Fix-time Prediction [csmr12]</a:t>
                      </a:r>
                    </a:p>
                  </a:txBody>
                  <a:tcPr marL="0" marR="0" marT="0" marB="0" anchor="ctr" horzOverflow="overflow"/>
                </a:tc>
                <a:tc>
                  <a:txBody>
                    <a:bodyPr/>
                    <a:lstStyle/>
                    <a:p>
                      <a:pPr algn="ctr">
                        <a:defRPr sz="1800"/>
                      </a:pPr>
                      <a:r>
                        <a:rPr sz="1800" dirty="0">
                          <a:solidFill>
                            <a:schemeClr val="tx1"/>
                          </a:solidFill>
                          <a:sym typeface="Tw Cen MT"/>
                        </a:rPr>
                        <a:t>Mozilla
Eclipse</a:t>
                      </a:r>
                    </a:p>
                  </a:txBody>
                  <a:tcPr marL="0" marR="0" marT="0" marB="0" anchor="ctr" horzOverflow="overflow"/>
                </a:tc>
                <a:tc>
                  <a:txBody>
                    <a:bodyPr/>
                    <a:lstStyle/>
                    <a:p>
                      <a:pPr algn="ctr">
                        <a:defRPr sz="1800"/>
                      </a:pPr>
                      <a:r>
                        <a:rPr sz="1800">
                          <a:solidFill>
                            <a:schemeClr val="tx1"/>
                          </a:solidFill>
                          <a:sym typeface="Tw Cen MT"/>
                        </a:rPr>
                        <a:t>Naive Bayes</a:t>
                      </a:r>
                    </a:p>
                  </a:txBody>
                  <a:tcPr marL="0" marR="0" marT="0" marB="0" anchor="ctr" horzOverflow="overflow"/>
                </a:tc>
                <a:tc>
                  <a:txBody>
                    <a:bodyPr/>
                    <a:lstStyle/>
                    <a:p>
                      <a:pPr algn="ctr">
                        <a:defRPr sz="1800"/>
                      </a:pPr>
                      <a:r>
                        <a:rPr sz="1800" dirty="0">
                          <a:solidFill>
                            <a:schemeClr val="tx1"/>
                          </a:solidFill>
                          <a:sym typeface="Tw Cen MT"/>
                        </a:rPr>
                        <a:t>AUC</a:t>
                      </a:r>
                    </a:p>
                  </a:txBody>
                  <a:tcPr marL="0" marR="0" marT="0" marB="0" anchor="ctr" horzOverflow="overflow"/>
                </a:tc>
              </a:tr>
            </a:tbl>
          </a:graphicData>
        </a:graphic>
      </p:graphicFrame>
      <p:pic>
        <p:nvPicPr>
          <p:cNvPr id="8" name="图片 7"/>
          <p:cNvPicPr>
            <a:picLocks noChangeAspect="1"/>
          </p:cNvPicPr>
          <p:nvPr/>
        </p:nvPicPr>
        <p:blipFill>
          <a:blip r:embed="rId3"/>
          <a:stretch>
            <a:fillRect/>
          </a:stretch>
        </p:blipFill>
        <p:spPr>
          <a:xfrm>
            <a:off x="7836498" y="123337"/>
            <a:ext cx="1243404" cy="889034"/>
          </a:xfrm>
          <a:prstGeom prst="rect">
            <a:avLst/>
          </a:prstGeom>
        </p:spPr>
      </p:pic>
      <p:pic>
        <p:nvPicPr>
          <p:cNvPr id="9" name="图片 8"/>
          <p:cNvPicPr>
            <a:picLocks noChangeAspect="1"/>
          </p:cNvPicPr>
          <p:nvPr/>
        </p:nvPicPr>
        <p:blipFill>
          <a:blip r:embed="rId4"/>
          <a:stretch>
            <a:fillRect/>
          </a:stretch>
        </p:blipFill>
        <p:spPr>
          <a:xfrm>
            <a:off x="6897047" y="131635"/>
            <a:ext cx="939451" cy="880736"/>
          </a:xfrm>
          <a:prstGeom prst="rect">
            <a:avLst/>
          </a:prstGeom>
        </p:spPr>
      </p:pic>
      <p:sp>
        <p:nvSpPr>
          <p:cNvPr id="3" name="幻灯片编号占位符 2"/>
          <p:cNvSpPr>
            <a:spLocks noGrp="1"/>
          </p:cNvSpPr>
          <p:nvPr>
            <p:ph type="sldNum" sz="quarter" idx="12"/>
          </p:nvPr>
        </p:nvSpPr>
        <p:spPr/>
        <p:txBody>
          <a:bodyPr/>
          <a:lstStyle/>
          <a:p>
            <a:fld id="{4FAB73BC-B049-4115-A692-8D63A059BFB8}" type="slidenum">
              <a:rPr lang="en-US" smtClean="0"/>
              <a:t>25</a:t>
            </a:fld>
            <a:endParaRPr lang="en-US"/>
          </a:p>
        </p:txBody>
      </p:sp>
    </p:spTree>
    <p:extLst>
      <p:ext uri="{BB962C8B-B14F-4D97-AF65-F5344CB8AC3E}">
        <p14:creationId xmlns:p14="http://schemas.microsoft.com/office/powerpoint/2010/main" val="4252051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8000" dirty="0" smtClean="0"/>
              <a:t>RQ3</a:t>
            </a:r>
            <a:r>
              <a:rPr kumimoji="1" lang="zh-CN" altLang="en-US" sz="3600" dirty="0"/>
              <a:t> </a:t>
            </a:r>
            <a:r>
              <a:rPr kumimoji="1" lang="en-US" altLang="zh-CN" sz="3600" dirty="0"/>
              <a:t>result</a:t>
            </a:r>
            <a:endParaRPr kumimoji="1" lang="zh-CN" altLang="en-US" sz="8000" dirty="0"/>
          </a:p>
        </p:txBody>
      </p:sp>
      <p:sp>
        <p:nvSpPr>
          <p:cNvPr id="10" name="矩形 9"/>
          <p:cNvSpPr/>
          <p:nvPr/>
        </p:nvSpPr>
        <p:spPr>
          <a:xfrm>
            <a:off x="3410339" y="1703300"/>
            <a:ext cx="2323322" cy="461665"/>
          </a:xfrm>
          <a:prstGeom prst="rect">
            <a:avLst/>
          </a:prstGeom>
        </p:spPr>
        <p:txBody>
          <a:bodyPr wrap="square">
            <a:spAutoFit/>
          </a:bodyPr>
          <a:lstStyle/>
          <a:p>
            <a:r>
              <a:rPr kumimoji="1" lang="en-US" altLang="zh-CN" sz="2400" spc="-150" dirty="0" smtClean="0"/>
              <a:t>Issue</a:t>
            </a:r>
            <a:r>
              <a:rPr kumimoji="1" lang="zh-CN" altLang="en-US" sz="2400" spc="-150" dirty="0" smtClean="0"/>
              <a:t> </a:t>
            </a:r>
            <a:r>
              <a:rPr kumimoji="1" lang="en-US" altLang="zh-CN" sz="2400" spc="-150" dirty="0" smtClean="0"/>
              <a:t>Localization</a:t>
            </a:r>
            <a:endParaRPr lang="zh-CN" altLang="en-US" sz="2400" dirty="0"/>
          </a:p>
        </p:txBody>
      </p:sp>
      <p:graphicFrame>
        <p:nvGraphicFramePr>
          <p:cNvPr id="15" name="图表 14"/>
          <p:cNvGraphicFramePr>
            <a:graphicFrameLocks/>
          </p:cNvGraphicFramePr>
          <p:nvPr>
            <p:extLst>
              <p:ext uri="{D42A27DB-BD31-4B8C-83A1-F6EECF244321}">
                <p14:modId xmlns:p14="http://schemas.microsoft.com/office/powerpoint/2010/main" val="458020204"/>
              </p:ext>
            </p:extLst>
          </p:nvPr>
        </p:nvGraphicFramePr>
        <p:xfrm>
          <a:off x="2685101" y="3137248"/>
          <a:ext cx="4275534" cy="3870040"/>
        </p:xfrm>
        <a:graphic>
          <a:graphicData uri="http://schemas.openxmlformats.org/drawingml/2006/chart">
            <c:chart xmlns:c="http://schemas.openxmlformats.org/drawingml/2006/chart" xmlns:r="http://schemas.openxmlformats.org/officeDocument/2006/relationships" r:id="rId3"/>
          </a:graphicData>
        </a:graphic>
      </p:graphicFrame>
      <p:pic>
        <p:nvPicPr>
          <p:cNvPr id="17" name="图片 16"/>
          <p:cNvPicPr>
            <a:picLocks noChangeAspect="1"/>
          </p:cNvPicPr>
          <p:nvPr/>
        </p:nvPicPr>
        <p:blipFill>
          <a:blip r:embed="rId4"/>
          <a:stretch>
            <a:fillRect/>
          </a:stretch>
        </p:blipFill>
        <p:spPr>
          <a:xfrm>
            <a:off x="1913076" y="1925046"/>
            <a:ext cx="511826" cy="479837"/>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1293700854"/>
              </p:ext>
            </p:extLst>
          </p:nvPr>
        </p:nvGraphicFramePr>
        <p:xfrm>
          <a:off x="2298938" y="2177993"/>
          <a:ext cx="5047860" cy="1112520"/>
        </p:xfrm>
        <a:graphic>
          <a:graphicData uri="http://schemas.openxmlformats.org/drawingml/2006/table">
            <a:tbl>
              <a:tblPr firstRow="1" bandRow="1">
                <a:tableStyleId>{5940675A-B579-460E-94D1-54222C63F5DA}</a:tableStyleId>
              </a:tblPr>
              <a:tblGrid>
                <a:gridCol w="1682620"/>
                <a:gridCol w="1682620"/>
                <a:gridCol w="1682620"/>
              </a:tblGrid>
              <a:tr h="370840">
                <a:tc>
                  <a:txBody>
                    <a:bodyPr/>
                    <a:lstStyle/>
                    <a:p>
                      <a:r>
                        <a:rPr lang="en-US" altLang="zh-CN" dirty="0" smtClean="0"/>
                        <a:t>Eclipse</a:t>
                      </a:r>
                      <a:endParaRPr lang="zh-CN" altLang="en-US" dirty="0"/>
                    </a:p>
                  </a:txBody>
                  <a:tcPr/>
                </a:tc>
                <a:tc>
                  <a:txBody>
                    <a:bodyPr/>
                    <a:lstStyle/>
                    <a:p>
                      <a:r>
                        <a:rPr lang="en-US" altLang="zh-CN" dirty="0" smtClean="0"/>
                        <a:t>MRR</a:t>
                      </a:r>
                      <a:endParaRPr lang="zh-CN" altLang="en-US" dirty="0"/>
                    </a:p>
                  </a:txBody>
                  <a:tcPr/>
                </a:tc>
                <a:tc>
                  <a:txBody>
                    <a:bodyPr/>
                    <a:lstStyle/>
                    <a:p>
                      <a:r>
                        <a:rPr lang="en-US" altLang="zh-CN" dirty="0" smtClean="0"/>
                        <a:t>MAP</a:t>
                      </a:r>
                      <a:endParaRPr lang="zh-CN" altLang="en-US" dirty="0"/>
                    </a:p>
                  </a:txBody>
                  <a:tcPr/>
                </a:tc>
              </a:tr>
              <a:tr h="370840">
                <a:tc>
                  <a:txBody>
                    <a:bodyPr/>
                    <a:lstStyle/>
                    <a:p>
                      <a:r>
                        <a:rPr lang="en-US" altLang="zh-CN" dirty="0" smtClean="0">
                          <a:solidFill>
                            <a:srgbClr val="0070C0"/>
                          </a:solidFill>
                        </a:rPr>
                        <a:t>non-leaked</a:t>
                      </a:r>
                      <a:endParaRPr lang="zh-CN" altLang="en-US" dirty="0">
                        <a:solidFill>
                          <a:srgbClr val="0070C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altLang="zh-CN" sz="1800" kern="1200" dirty="0" smtClean="0">
                          <a:solidFill>
                            <a:srgbClr val="0070C0"/>
                          </a:solidFill>
                          <a:effectLst/>
                          <a:latin typeface="+mn-lt"/>
                          <a:ea typeface="+mn-ea"/>
                          <a:cs typeface="+mn-cs"/>
                        </a:rPr>
                        <a:t>0.39893 </a:t>
                      </a:r>
                      <a:endParaRPr lang="cs-CZ" altLang="zh-CN" dirty="0" smtClean="0">
                        <a:solidFill>
                          <a:srgbClr val="0070C0"/>
                        </a:solidFill>
                      </a:endParaRPr>
                    </a:p>
                  </a:txBody>
                  <a:tcPr/>
                </a:tc>
                <a:tc>
                  <a:txBody>
                    <a:bodyPr/>
                    <a:lstStyle/>
                    <a:p>
                      <a:r>
                        <a:rPr lang="en-US" altLang="zh-CN" dirty="0" smtClean="0">
                          <a:solidFill>
                            <a:srgbClr val="0070C0"/>
                          </a:solidFill>
                        </a:rPr>
                        <a:t>0.24767</a:t>
                      </a:r>
                      <a:endParaRPr lang="zh-CN" altLang="en-US" dirty="0">
                        <a:solidFill>
                          <a:srgbClr val="0070C0"/>
                        </a:solidFill>
                      </a:endParaRPr>
                    </a:p>
                  </a:txBody>
                  <a:tcPr/>
                </a:tc>
              </a:tr>
              <a:tr h="370840">
                <a:tc>
                  <a:txBody>
                    <a:bodyPr/>
                    <a:lstStyle/>
                    <a:p>
                      <a:r>
                        <a:rPr lang="en-US" altLang="zh-CN" dirty="0" smtClean="0"/>
                        <a:t>leaked</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altLang="zh-CN" sz="1800" kern="1200" dirty="0" smtClean="0">
                          <a:solidFill>
                            <a:schemeClr val="tx1"/>
                          </a:solidFill>
                          <a:effectLst/>
                          <a:latin typeface="+mn-lt"/>
                          <a:ea typeface="+mn-ea"/>
                          <a:cs typeface="+mn-cs"/>
                        </a:rPr>
                        <a:t>0.42458 </a:t>
                      </a:r>
                      <a:endParaRPr lang="is-IS" altLang="zh-CN"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altLang="zh-CN" sz="1800" kern="1200" dirty="0" smtClean="0">
                          <a:solidFill>
                            <a:schemeClr val="tx1"/>
                          </a:solidFill>
                          <a:effectLst/>
                          <a:latin typeface="+mn-lt"/>
                          <a:ea typeface="+mn-ea"/>
                          <a:cs typeface="+mn-cs"/>
                        </a:rPr>
                        <a:t>0.2630</a:t>
                      </a:r>
                      <a:r>
                        <a:rPr lang="en-US" altLang="zh-CN" sz="1800" kern="1200" dirty="0" smtClean="0">
                          <a:solidFill>
                            <a:schemeClr val="tx1"/>
                          </a:solidFill>
                          <a:effectLst/>
                          <a:latin typeface="+mn-lt"/>
                          <a:ea typeface="+mn-ea"/>
                          <a:cs typeface="+mn-cs"/>
                        </a:rPr>
                        <a:t>3</a:t>
                      </a:r>
                      <a:endParaRPr lang="is-IS" altLang="zh-CN" dirty="0" smtClean="0"/>
                    </a:p>
                  </a:txBody>
                  <a:tcPr/>
                </a:tc>
              </a:tr>
            </a:tbl>
          </a:graphicData>
        </a:graphic>
      </p:graphicFrame>
    </p:spTree>
    <p:extLst>
      <p:ext uri="{BB962C8B-B14F-4D97-AF65-F5344CB8AC3E}">
        <p14:creationId xmlns:p14="http://schemas.microsoft.com/office/powerpoint/2010/main" val="12482919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97742" y="2104674"/>
            <a:ext cx="3806307" cy="4542141"/>
          </a:xfrm>
          <a:prstGeom prst="roundRect">
            <a:avLst>
              <a:gd name="adj" fmla="val 7738"/>
            </a:avLst>
          </a:prstGeom>
          <a:solidFill>
            <a:srgbClr val="D34817">
              <a:alpha val="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normAutofit/>
          </a:bodyPr>
          <a:lstStyle/>
          <a:p>
            <a:r>
              <a:rPr kumimoji="1" lang="en-US" altLang="zh-CN" sz="8000" dirty="0" smtClean="0"/>
              <a:t>RQ3</a:t>
            </a:r>
            <a:r>
              <a:rPr kumimoji="1" lang="zh-CN" altLang="en-US" sz="3600" dirty="0"/>
              <a:t> </a:t>
            </a:r>
            <a:r>
              <a:rPr kumimoji="1" lang="en-US" altLang="zh-CN" sz="3600" dirty="0"/>
              <a:t>result</a:t>
            </a:r>
            <a:endParaRPr kumimoji="1" lang="zh-CN" altLang="en-US" sz="8000" dirty="0"/>
          </a:p>
        </p:txBody>
      </p:sp>
      <p:sp>
        <p:nvSpPr>
          <p:cNvPr id="9" name="矩形 8"/>
          <p:cNvSpPr/>
          <p:nvPr/>
        </p:nvSpPr>
        <p:spPr>
          <a:xfrm>
            <a:off x="3200400" y="1632309"/>
            <a:ext cx="2743200" cy="461665"/>
          </a:xfrm>
          <a:prstGeom prst="rect">
            <a:avLst/>
          </a:prstGeom>
        </p:spPr>
        <p:txBody>
          <a:bodyPr wrap="square">
            <a:spAutoFit/>
          </a:bodyPr>
          <a:lstStyle/>
          <a:p>
            <a:r>
              <a:rPr kumimoji="1" lang="en-US" altLang="zh-CN" sz="2400" spc="-150" dirty="0" smtClean="0"/>
              <a:t>Duplicate</a:t>
            </a:r>
            <a:r>
              <a:rPr kumimoji="1" lang="zh-CN" altLang="en-US" sz="2400" spc="-150" dirty="0" smtClean="0"/>
              <a:t> </a:t>
            </a:r>
            <a:r>
              <a:rPr kumimoji="1" lang="en-US" altLang="zh-CN" sz="2400" spc="-150" dirty="0" smtClean="0"/>
              <a:t>Detection</a:t>
            </a:r>
            <a:endParaRPr lang="zh-CN" altLang="en-US" sz="2400" dirty="0"/>
          </a:p>
        </p:txBody>
      </p:sp>
      <p:graphicFrame>
        <p:nvGraphicFramePr>
          <p:cNvPr id="16" name="图表 15"/>
          <p:cNvGraphicFramePr>
            <a:graphicFrameLocks/>
          </p:cNvGraphicFramePr>
          <p:nvPr>
            <p:extLst>
              <p:ext uri="{D42A27DB-BD31-4B8C-83A1-F6EECF244321}">
                <p14:modId xmlns:p14="http://schemas.microsoft.com/office/powerpoint/2010/main" val="251156263"/>
              </p:ext>
            </p:extLst>
          </p:nvPr>
        </p:nvGraphicFramePr>
        <p:xfrm>
          <a:off x="1204105" y="4331043"/>
          <a:ext cx="2421975" cy="21922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图表 17"/>
          <p:cNvGraphicFramePr>
            <a:graphicFrameLocks/>
          </p:cNvGraphicFramePr>
          <p:nvPr>
            <p:extLst>
              <p:ext uri="{D42A27DB-BD31-4B8C-83A1-F6EECF244321}">
                <p14:modId xmlns:p14="http://schemas.microsoft.com/office/powerpoint/2010/main" val="531168006"/>
              </p:ext>
            </p:extLst>
          </p:nvPr>
        </p:nvGraphicFramePr>
        <p:xfrm>
          <a:off x="5115796" y="4331043"/>
          <a:ext cx="2506548" cy="2268825"/>
        </p:xfrm>
        <a:graphic>
          <a:graphicData uri="http://schemas.openxmlformats.org/drawingml/2006/chart">
            <c:chart xmlns:c="http://schemas.openxmlformats.org/drawingml/2006/chart" xmlns:r="http://schemas.openxmlformats.org/officeDocument/2006/relationships" r:id="rId4"/>
          </a:graphicData>
        </a:graphic>
      </p:graphicFrame>
      <p:pic>
        <p:nvPicPr>
          <p:cNvPr id="23" name="图片 22"/>
          <p:cNvPicPr>
            <a:picLocks noChangeAspect="1"/>
          </p:cNvPicPr>
          <p:nvPr/>
        </p:nvPicPr>
        <p:blipFill>
          <a:blip r:embed="rId5"/>
          <a:stretch>
            <a:fillRect/>
          </a:stretch>
        </p:blipFill>
        <p:spPr>
          <a:xfrm>
            <a:off x="7946374" y="1863141"/>
            <a:ext cx="638694" cy="456666"/>
          </a:xfrm>
          <a:prstGeom prst="rect">
            <a:avLst/>
          </a:prstGeom>
        </p:spPr>
      </p:pic>
      <p:sp>
        <p:nvSpPr>
          <p:cNvPr id="28" name="圆角矩形 27"/>
          <p:cNvSpPr/>
          <p:nvPr/>
        </p:nvSpPr>
        <p:spPr>
          <a:xfrm>
            <a:off x="4558339" y="2093975"/>
            <a:ext cx="3806307" cy="4574239"/>
          </a:xfrm>
          <a:prstGeom prst="roundRect">
            <a:avLst>
              <a:gd name="adj" fmla="val 7738"/>
            </a:avLst>
          </a:prstGeom>
          <a:solidFill>
            <a:srgbClr val="D34817">
              <a:alpha val="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9" name="图片 28"/>
          <p:cNvPicPr>
            <a:picLocks noChangeAspect="1"/>
          </p:cNvPicPr>
          <p:nvPr/>
        </p:nvPicPr>
        <p:blipFill>
          <a:blip r:embed="rId6"/>
          <a:stretch>
            <a:fillRect/>
          </a:stretch>
        </p:blipFill>
        <p:spPr>
          <a:xfrm>
            <a:off x="504188" y="1954356"/>
            <a:ext cx="511826" cy="479837"/>
          </a:xfrm>
          <a:prstGeom prst="rect">
            <a:avLst/>
          </a:prstGeom>
        </p:spPr>
      </p:pic>
      <p:graphicFrame>
        <p:nvGraphicFramePr>
          <p:cNvPr id="30" name="表格 29"/>
          <p:cNvGraphicFramePr>
            <a:graphicFrameLocks noGrp="1"/>
          </p:cNvGraphicFramePr>
          <p:nvPr>
            <p:extLst>
              <p:ext uri="{D42A27DB-BD31-4B8C-83A1-F6EECF244321}">
                <p14:modId xmlns:p14="http://schemas.microsoft.com/office/powerpoint/2010/main" val="2105810950"/>
              </p:ext>
            </p:extLst>
          </p:nvPr>
        </p:nvGraphicFramePr>
        <p:xfrm>
          <a:off x="1016014" y="2564398"/>
          <a:ext cx="2996150" cy="1112520"/>
        </p:xfrm>
        <a:graphic>
          <a:graphicData uri="http://schemas.openxmlformats.org/drawingml/2006/table">
            <a:tbl>
              <a:tblPr firstRow="1" bandRow="1">
                <a:tableStyleId>{5940675A-B579-460E-94D1-54222C63F5DA}</a:tableStyleId>
              </a:tblPr>
              <a:tblGrid>
                <a:gridCol w="1498075"/>
                <a:gridCol w="1498075"/>
              </a:tblGrid>
              <a:tr h="370840">
                <a:tc>
                  <a:txBody>
                    <a:bodyPr/>
                    <a:lstStyle/>
                    <a:p>
                      <a:r>
                        <a:rPr lang="en-US" altLang="zh-CN" dirty="0" smtClean="0"/>
                        <a:t>Eclipse</a:t>
                      </a:r>
                      <a:endParaRPr lang="zh-CN" altLang="en-US" dirty="0"/>
                    </a:p>
                  </a:txBody>
                  <a:tcPr/>
                </a:tc>
                <a:tc>
                  <a:txBody>
                    <a:bodyPr/>
                    <a:lstStyle/>
                    <a:p>
                      <a:r>
                        <a:rPr lang="en-US" altLang="zh-CN" dirty="0" smtClean="0"/>
                        <a:t>MAP</a:t>
                      </a:r>
                      <a:endParaRPr lang="zh-CN" altLang="en-US" dirty="0"/>
                    </a:p>
                  </a:txBody>
                  <a:tcPr/>
                </a:tc>
              </a:tr>
              <a:tr h="370840">
                <a:tc>
                  <a:txBody>
                    <a:bodyPr/>
                    <a:lstStyle/>
                    <a:p>
                      <a:r>
                        <a:rPr lang="en-US" altLang="zh-CN" dirty="0" smtClean="0">
                          <a:solidFill>
                            <a:srgbClr val="0070C0"/>
                          </a:solidFill>
                        </a:rPr>
                        <a:t>non-leaked</a:t>
                      </a:r>
                      <a:endParaRPr lang="zh-CN" altLang="en-US" dirty="0">
                        <a:solidFill>
                          <a:srgbClr val="0070C0"/>
                        </a:solidFill>
                      </a:endParaRPr>
                    </a:p>
                  </a:txBody>
                  <a:tcPr/>
                </a:tc>
                <a:tc>
                  <a:txBody>
                    <a:bodyPr/>
                    <a:lstStyle/>
                    <a:p>
                      <a:r>
                        <a:rPr lang="en-US" altLang="zh-CN" dirty="0" smtClean="0">
                          <a:solidFill>
                            <a:srgbClr val="0070C0"/>
                          </a:solidFill>
                        </a:rPr>
                        <a:t>0.312378</a:t>
                      </a:r>
                      <a:endParaRPr lang="zh-CN" altLang="en-US" dirty="0">
                        <a:solidFill>
                          <a:srgbClr val="0070C0"/>
                        </a:solidFill>
                      </a:endParaRPr>
                    </a:p>
                  </a:txBody>
                  <a:tcPr/>
                </a:tc>
              </a:tr>
              <a:tr h="370840">
                <a:tc>
                  <a:txBody>
                    <a:bodyPr/>
                    <a:lstStyle/>
                    <a:p>
                      <a:r>
                        <a:rPr lang="en-US" altLang="zh-CN" dirty="0" smtClean="0"/>
                        <a:t>leaked</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smtClean="0">
                          <a:solidFill>
                            <a:schemeClr val="tx1"/>
                          </a:solidFill>
                          <a:effectLst/>
                          <a:latin typeface="+mn-lt"/>
                          <a:ea typeface="+mn-ea"/>
                          <a:cs typeface="+mn-cs"/>
                        </a:rPr>
                        <a:t>0.323553</a:t>
                      </a:r>
                      <a:endParaRPr lang="is-IS" altLang="zh-CN" dirty="0" smtClean="0"/>
                    </a:p>
                  </a:txBody>
                  <a:tcPr/>
                </a:tc>
              </a:tr>
            </a:tbl>
          </a:graphicData>
        </a:graphic>
      </p:graphicFrame>
      <p:graphicFrame>
        <p:nvGraphicFramePr>
          <p:cNvPr id="31" name="表格 30"/>
          <p:cNvGraphicFramePr>
            <a:graphicFrameLocks noGrp="1"/>
          </p:cNvGraphicFramePr>
          <p:nvPr>
            <p:extLst>
              <p:ext uri="{D42A27DB-BD31-4B8C-83A1-F6EECF244321}">
                <p14:modId xmlns:p14="http://schemas.microsoft.com/office/powerpoint/2010/main" val="1834134090"/>
              </p:ext>
            </p:extLst>
          </p:nvPr>
        </p:nvGraphicFramePr>
        <p:xfrm>
          <a:off x="4963417" y="2581393"/>
          <a:ext cx="2996150" cy="1112520"/>
        </p:xfrm>
        <a:graphic>
          <a:graphicData uri="http://schemas.openxmlformats.org/drawingml/2006/table">
            <a:tbl>
              <a:tblPr firstRow="1" bandRow="1">
                <a:tableStyleId>{5940675A-B579-460E-94D1-54222C63F5DA}</a:tableStyleId>
              </a:tblPr>
              <a:tblGrid>
                <a:gridCol w="1498075"/>
                <a:gridCol w="1498075"/>
              </a:tblGrid>
              <a:tr h="370840">
                <a:tc>
                  <a:txBody>
                    <a:bodyPr/>
                    <a:lstStyle/>
                    <a:p>
                      <a:r>
                        <a:rPr lang="en-US" altLang="zh-CN" dirty="0" smtClean="0"/>
                        <a:t>Mozilla</a:t>
                      </a:r>
                      <a:endParaRPr lang="zh-CN" altLang="en-US" dirty="0"/>
                    </a:p>
                  </a:txBody>
                  <a:tcPr/>
                </a:tc>
                <a:tc>
                  <a:txBody>
                    <a:bodyPr/>
                    <a:lstStyle/>
                    <a:p>
                      <a:r>
                        <a:rPr lang="en-US" altLang="zh-CN" dirty="0" smtClean="0"/>
                        <a:t>MAP</a:t>
                      </a:r>
                      <a:endParaRPr lang="zh-CN" altLang="en-US" dirty="0"/>
                    </a:p>
                  </a:txBody>
                  <a:tcPr/>
                </a:tc>
              </a:tr>
              <a:tr h="370840">
                <a:tc>
                  <a:txBody>
                    <a:bodyPr/>
                    <a:lstStyle/>
                    <a:p>
                      <a:r>
                        <a:rPr lang="en-US" altLang="zh-CN" dirty="0" smtClean="0">
                          <a:solidFill>
                            <a:srgbClr val="0070C0"/>
                          </a:solidFill>
                        </a:rPr>
                        <a:t>non-leaked</a:t>
                      </a:r>
                      <a:endParaRPr lang="zh-CN" altLang="en-US" dirty="0">
                        <a:solidFill>
                          <a:srgbClr val="0070C0"/>
                        </a:solidFill>
                      </a:endParaRPr>
                    </a:p>
                  </a:txBody>
                  <a:tcPr/>
                </a:tc>
                <a:tc>
                  <a:txBody>
                    <a:bodyPr/>
                    <a:lstStyle/>
                    <a:p>
                      <a:r>
                        <a:rPr lang="en-US" altLang="zh-CN" dirty="0" smtClean="0">
                          <a:solidFill>
                            <a:srgbClr val="0070C0"/>
                          </a:solidFill>
                        </a:rPr>
                        <a:t>0.226127</a:t>
                      </a:r>
                      <a:endParaRPr lang="zh-CN" altLang="en-US" dirty="0">
                        <a:solidFill>
                          <a:srgbClr val="0070C0"/>
                        </a:solidFill>
                      </a:endParaRPr>
                    </a:p>
                  </a:txBody>
                  <a:tcPr/>
                </a:tc>
              </a:tr>
              <a:tr h="370840">
                <a:tc>
                  <a:txBody>
                    <a:bodyPr/>
                    <a:lstStyle/>
                    <a:p>
                      <a:r>
                        <a:rPr lang="en-US" altLang="zh-CN" dirty="0" smtClean="0"/>
                        <a:t>leaked</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smtClean="0">
                          <a:solidFill>
                            <a:schemeClr val="tx1"/>
                          </a:solidFill>
                          <a:effectLst/>
                          <a:latin typeface="+mn-lt"/>
                          <a:ea typeface="+mn-ea"/>
                          <a:cs typeface="+mn-cs"/>
                        </a:rPr>
                        <a:t>0.247306</a:t>
                      </a:r>
                      <a:endParaRPr lang="is-IS" altLang="zh-CN" dirty="0" smtClean="0"/>
                    </a:p>
                  </a:txBody>
                  <a:tcPr/>
                </a:tc>
              </a:tr>
            </a:tbl>
          </a:graphicData>
        </a:graphic>
      </p:graphicFrame>
    </p:spTree>
    <p:extLst>
      <p:ext uri="{BB962C8B-B14F-4D97-AF65-F5344CB8AC3E}">
        <p14:creationId xmlns:p14="http://schemas.microsoft.com/office/powerpoint/2010/main" val="18845774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8000" dirty="0" smtClean="0"/>
              <a:t>RQ3</a:t>
            </a:r>
            <a:r>
              <a:rPr kumimoji="1" lang="zh-CN" altLang="en-US" sz="3600" dirty="0" smtClean="0"/>
              <a:t> </a:t>
            </a:r>
            <a:r>
              <a:rPr kumimoji="1" lang="en-US" altLang="zh-CN" sz="3600" dirty="0" smtClean="0"/>
              <a:t>result</a:t>
            </a:r>
            <a:endParaRPr kumimoji="1" lang="zh-CN" altLang="en-US" sz="8000" dirty="0"/>
          </a:p>
        </p:txBody>
      </p:sp>
      <p:sp>
        <p:nvSpPr>
          <p:cNvPr id="11" name="矩形 10"/>
          <p:cNvSpPr/>
          <p:nvPr/>
        </p:nvSpPr>
        <p:spPr>
          <a:xfrm>
            <a:off x="3309836" y="1716081"/>
            <a:ext cx="2743200" cy="461665"/>
          </a:xfrm>
          <a:prstGeom prst="rect">
            <a:avLst/>
          </a:prstGeom>
        </p:spPr>
        <p:txBody>
          <a:bodyPr wrap="square">
            <a:spAutoFit/>
          </a:bodyPr>
          <a:lstStyle/>
          <a:p>
            <a:r>
              <a:rPr kumimoji="1" lang="en-US" altLang="zh-CN" sz="2400" spc="-150" dirty="0" smtClean="0"/>
              <a:t>Fix-time</a:t>
            </a:r>
            <a:r>
              <a:rPr kumimoji="1" lang="zh-CN" altLang="en-US" sz="2400" spc="-150" dirty="0" smtClean="0"/>
              <a:t> </a:t>
            </a:r>
            <a:r>
              <a:rPr kumimoji="1" lang="en-US" altLang="zh-CN" sz="2400" spc="-150" dirty="0" smtClean="0"/>
              <a:t>Prediction</a:t>
            </a:r>
            <a:endParaRPr lang="zh-CN" altLang="en-US" sz="2400" dirty="0"/>
          </a:p>
        </p:txBody>
      </p:sp>
      <p:graphicFrame>
        <p:nvGraphicFramePr>
          <p:cNvPr id="3" name="表格 2"/>
          <p:cNvGraphicFramePr>
            <a:graphicFrameLocks noGrp="1"/>
          </p:cNvGraphicFramePr>
          <p:nvPr>
            <p:extLst>
              <p:ext uri="{D42A27DB-BD31-4B8C-83A1-F6EECF244321}">
                <p14:modId xmlns:p14="http://schemas.microsoft.com/office/powerpoint/2010/main" val="1010583421"/>
              </p:ext>
            </p:extLst>
          </p:nvPr>
        </p:nvGraphicFramePr>
        <p:xfrm>
          <a:off x="1435108" y="2321167"/>
          <a:ext cx="6492656" cy="4389120"/>
        </p:xfrm>
        <a:graphic>
          <a:graphicData uri="http://schemas.openxmlformats.org/drawingml/2006/table">
            <a:tbl>
              <a:tblPr firstRow="1" bandRow="1">
                <a:tableStyleId>{5940675A-B579-460E-94D1-54222C63F5DA}</a:tableStyleId>
              </a:tblPr>
              <a:tblGrid>
                <a:gridCol w="2470085"/>
                <a:gridCol w="1845156"/>
                <a:gridCol w="2177415"/>
              </a:tblGrid>
              <a:tr h="311268">
                <a:tc rowSpan="2">
                  <a:txBody>
                    <a:bodyPr/>
                    <a:lstStyle/>
                    <a:p>
                      <a:pPr algn="ctr"/>
                      <a:r>
                        <a:rPr lang="en-US" altLang="zh-CN" dirty="0" smtClean="0"/>
                        <a:t>Project</a:t>
                      </a:r>
                      <a:endParaRPr lang="zh-CN" altLang="en-US" dirty="0"/>
                    </a:p>
                  </a:txBody>
                  <a:tcPr anchor="ctr"/>
                </a:tc>
                <a:tc gridSpan="2">
                  <a:txBody>
                    <a:bodyPr/>
                    <a:lstStyle/>
                    <a:p>
                      <a:pPr algn="ctr"/>
                      <a:r>
                        <a:rPr lang="en-US" altLang="zh-CN" dirty="0" smtClean="0"/>
                        <a:t>Improved</a:t>
                      </a:r>
                      <a:r>
                        <a:rPr lang="zh-CN" altLang="en-US" dirty="0" smtClean="0"/>
                        <a:t> </a:t>
                      </a:r>
                      <a:r>
                        <a:rPr lang="en-US" altLang="zh-CN" dirty="0" smtClean="0"/>
                        <a:t>with</a:t>
                      </a:r>
                      <a:r>
                        <a:rPr lang="zh-CN" altLang="en-US" dirty="0" smtClean="0"/>
                        <a:t> </a:t>
                      </a:r>
                      <a:r>
                        <a:rPr lang="en-US" altLang="zh-CN" dirty="0" smtClean="0"/>
                        <a:t>preprocessing?</a:t>
                      </a:r>
                      <a:endParaRPr lang="zh-CN" altLang="en-US" dirty="0"/>
                    </a:p>
                  </a:txBody>
                  <a:tcPr/>
                </a:tc>
                <a:tc hMerge="1">
                  <a:txBody>
                    <a:bodyPr/>
                    <a:lstStyle/>
                    <a:p>
                      <a:endParaRPr lang="zh-CN" altLang="en-US" dirty="0"/>
                    </a:p>
                  </a:txBody>
                  <a:tcPr/>
                </a:tc>
              </a:tr>
              <a:tr h="311995">
                <a:tc vMerge="1">
                  <a:txBody>
                    <a:bodyPr/>
                    <a:lstStyle/>
                    <a:p>
                      <a:endParaRPr lang="zh-CN" altLang="en-US" dirty="0"/>
                    </a:p>
                  </a:txBody>
                  <a:tcPr/>
                </a:tc>
                <a:tc>
                  <a:txBody>
                    <a:bodyPr/>
                    <a:lstStyle/>
                    <a:p>
                      <a:pPr algn="ctr"/>
                      <a:r>
                        <a:rPr lang="en-US" altLang="zh-CN" dirty="0" smtClean="0"/>
                        <a:t>leaked</a:t>
                      </a:r>
                      <a:endParaRPr lang="zh-CN" altLang="en-US" dirty="0"/>
                    </a:p>
                  </a:txBody>
                  <a:tcPr/>
                </a:tc>
                <a:tc>
                  <a:txBody>
                    <a:bodyPr/>
                    <a:lstStyle/>
                    <a:p>
                      <a:pPr algn="ctr"/>
                      <a:r>
                        <a:rPr lang="en-US" altLang="zh-CN" dirty="0" smtClean="0"/>
                        <a:t>non-leaked</a:t>
                      </a:r>
                      <a:endParaRPr lang="zh-CN" altLang="en-US" dirty="0"/>
                    </a:p>
                  </a:txBody>
                  <a:tcPr/>
                </a:tc>
              </a:tr>
              <a:tr h="311995">
                <a:tc>
                  <a:txBody>
                    <a:bodyPr/>
                    <a:lstStyle/>
                    <a:p>
                      <a:r>
                        <a:rPr lang="en-US" altLang="zh-CN" dirty="0" smtClean="0"/>
                        <a:t>Mozilla</a:t>
                      </a:r>
                      <a:r>
                        <a:rPr lang="zh-CN" altLang="en-US" dirty="0" smtClean="0"/>
                        <a:t> </a:t>
                      </a:r>
                      <a:r>
                        <a:rPr lang="en-US" altLang="zh-CN" dirty="0" smtClean="0"/>
                        <a:t>Core</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accent2"/>
                          </a:solidFill>
                        </a:rPr>
                        <a:t>√</a:t>
                      </a:r>
                      <a:endParaRPr lang="zh-CN" altLang="en-US" dirty="0" smtClean="0"/>
                    </a:p>
                  </a:txBody>
                  <a:tcPr/>
                </a:tc>
                <a:tc>
                  <a:txBody>
                    <a:bodyPr/>
                    <a:lstStyle/>
                    <a:p>
                      <a:pPr algn="ctr"/>
                      <a:r>
                        <a:rPr lang="en-US" altLang="zh-CN" b="1" dirty="0" smtClean="0">
                          <a:solidFill>
                            <a:srgbClr val="0070C0"/>
                          </a:solidFill>
                        </a:rPr>
                        <a:t>×</a:t>
                      </a:r>
                      <a:endParaRPr lang="zh-CN" altLang="en-US" b="1" dirty="0">
                        <a:solidFill>
                          <a:srgbClr val="0070C0"/>
                        </a:solidFill>
                      </a:endParaRPr>
                    </a:p>
                  </a:txBody>
                  <a:tcPr/>
                </a:tc>
              </a:tr>
              <a:tr h="311995">
                <a:tc>
                  <a:txBody>
                    <a:bodyPr/>
                    <a:lstStyle/>
                    <a:p>
                      <a:r>
                        <a:rPr lang="en-US" altLang="zh-CN" dirty="0" smtClean="0"/>
                        <a:t>Mozilla</a:t>
                      </a:r>
                      <a:r>
                        <a:rPr lang="zh-CN" altLang="en-US" baseline="0" dirty="0" smtClean="0"/>
                        <a:t> </a:t>
                      </a:r>
                      <a:r>
                        <a:rPr lang="en-US" altLang="zh-CN" baseline="0" dirty="0" smtClean="0"/>
                        <a:t>Bugzilla</a:t>
                      </a:r>
                      <a:endParaRPr lang="zh-CN" altLang="en-US" dirty="0"/>
                    </a:p>
                  </a:txBody>
                  <a:tcPr/>
                </a:tc>
                <a:tc>
                  <a:txBody>
                    <a:bodyPr/>
                    <a:lstStyle/>
                    <a:p>
                      <a:pPr algn="ctr"/>
                      <a:r>
                        <a:rPr lang="zh-CN" altLang="en-US" dirty="0" smtClean="0">
                          <a:solidFill>
                            <a:schemeClr val="accent2"/>
                          </a:solidFill>
                        </a:rPr>
                        <a:t>√</a:t>
                      </a:r>
                      <a:endParaRPr lang="zh-CN" altLang="en-US" dirty="0"/>
                    </a:p>
                  </a:txBody>
                  <a:tcPr/>
                </a:tc>
                <a:tc>
                  <a:txBody>
                    <a:bodyPr/>
                    <a:lstStyle/>
                    <a:p>
                      <a:pPr algn="ctr"/>
                      <a:r>
                        <a:rPr lang="zh-CN" altLang="en-US" dirty="0" smtClean="0">
                          <a:solidFill>
                            <a:schemeClr val="accent2"/>
                          </a:solidFill>
                        </a:rPr>
                        <a:t>√</a:t>
                      </a:r>
                      <a:endParaRPr lang="zh-CN" altLang="en-US" dirty="0"/>
                    </a:p>
                  </a:txBody>
                  <a:tcPr/>
                </a:tc>
              </a:tr>
              <a:tr h="311995">
                <a:tc>
                  <a:txBody>
                    <a:bodyPr/>
                    <a:lstStyle/>
                    <a:p>
                      <a:r>
                        <a:rPr lang="en-US" altLang="zh-CN" dirty="0" smtClean="0"/>
                        <a:t>Mozilla</a:t>
                      </a:r>
                      <a:r>
                        <a:rPr lang="zh-CN" altLang="en-US" baseline="0" dirty="0" smtClean="0"/>
                        <a:t> </a:t>
                      </a:r>
                      <a:r>
                        <a:rPr lang="en-US" altLang="zh-CN" baseline="0" dirty="0" smtClean="0"/>
                        <a:t>Firefox</a:t>
                      </a:r>
                      <a:endParaRPr lang="zh-CN" altLang="en-US" dirty="0"/>
                    </a:p>
                  </a:txBody>
                  <a:tcPr/>
                </a:tc>
                <a:tc>
                  <a:txBody>
                    <a:bodyPr/>
                    <a:lstStyle/>
                    <a:p>
                      <a:pPr algn="ctr"/>
                      <a:r>
                        <a:rPr lang="zh-CN" altLang="en-US" dirty="0" smtClean="0">
                          <a:solidFill>
                            <a:schemeClr val="accent2"/>
                          </a:solidFill>
                        </a:rPr>
                        <a:t>√</a:t>
                      </a:r>
                      <a:endParaRPr lang="zh-CN" altLang="en-US" dirty="0"/>
                    </a:p>
                  </a:txBody>
                  <a:tcPr/>
                </a:tc>
                <a:tc>
                  <a:txBody>
                    <a:bodyPr/>
                    <a:lstStyle/>
                    <a:p>
                      <a:pPr algn="ctr"/>
                      <a:r>
                        <a:rPr lang="zh-CN" altLang="en-US" dirty="0" smtClean="0">
                          <a:solidFill>
                            <a:schemeClr val="accent2"/>
                          </a:solidFill>
                        </a:rPr>
                        <a:t>√</a:t>
                      </a:r>
                      <a:endParaRPr lang="zh-CN" altLang="en-US" dirty="0"/>
                    </a:p>
                  </a:txBody>
                  <a:tcPr/>
                </a:tc>
              </a:tr>
              <a:tr h="311995">
                <a:tc>
                  <a:txBody>
                    <a:bodyPr/>
                    <a:lstStyle/>
                    <a:p>
                      <a:r>
                        <a:rPr lang="en-US" altLang="zh-CN" dirty="0" smtClean="0"/>
                        <a:t>Mozilla</a:t>
                      </a:r>
                      <a:r>
                        <a:rPr lang="zh-CN" altLang="en-US" baseline="0" dirty="0" smtClean="0"/>
                        <a:t> </a:t>
                      </a:r>
                      <a:r>
                        <a:rPr lang="en-US" altLang="zh-CN" baseline="0" dirty="0" smtClean="0"/>
                        <a:t>Thunderbird</a:t>
                      </a:r>
                      <a:endParaRPr lang="zh-CN" altLang="en-US" dirty="0"/>
                    </a:p>
                  </a:txBody>
                  <a:tcPr/>
                </a:tc>
                <a:tc>
                  <a:txBody>
                    <a:bodyPr/>
                    <a:lstStyle/>
                    <a:p>
                      <a:pPr algn="ctr"/>
                      <a:r>
                        <a:rPr lang="zh-CN" altLang="en-US" dirty="0" smtClean="0">
                          <a:solidFill>
                            <a:schemeClr val="accent2"/>
                          </a:solidFill>
                        </a:rPr>
                        <a:t>√</a:t>
                      </a:r>
                      <a:endParaRPr lang="zh-CN" altLang="en-US" dirty="0"/>
                    </a:p>
                  </a:txBody>
                  <a:tcPr/>
                </a:tc>
                <a:tc>
                  <a:txBody>
                    <a:bodyPr/>
                    <a:lstStyle/>
                    <a:p>
                      <a:pPr algn="ctr"/>
                      <a:r>
                        <a:rPr lang="zh-CN" altLang="en-US" dirty="0" smtClean="0">
                          <a:solidFill>
                            <a:schemeClr val="accent2"/>
                          </a:solidFill>
                        </a:rPr>
                        <a:t>√</a:t>
                      </a:r>
                      <a:endParaRPr lang="zh-CN" altLang="en-US" dirty="0"/>
                    </a:p>
                  </a:txBody>
                  <a:tcPr/>
                </a:tc>
              </a:tr>
              <a:tr h="311995">
                <a:tc>
                  <a:txBody>
                    <a:bodyPr/>
                    <a:lstStyle/>
                    <a:p>
                      <a:r>
                        <a:rPr lang="en-US" altLang="zh-CN" dirty="0" smtClean="0"/>
                        <a:t>Mozilla</a:t>
                      </a:r>
                      <a:r>
                        <a:rPr lang="zh-CN" altLang="en-US" dirty="0" smtClean="0"/>
                        <a:t> </a:t>
                      </a:r>
                      <a:r>
                        <a:rPr lang="en-US" altLang="zh-CN" dirty="0" err="1" smtClean="0"/>
                        <a:t>Seamonkey</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accent2"/>
                          </a:solidFill>
                        </a:rPr>
                        <a:t>√</a:t>
                      </a:r>
                      <a:endParaRPr lang="zh-CN" alt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solidFill>
                            <a:srgbClr val="0070C0"/>
                          </a:solidFill>
                        </a:rPr>
                        <a:t>×</a:t>
                      </a:r>
                      <a:endParaRPr lang="zh-CN" altLang="en-US" b="1" dirty="0" smtClean="0">
                        <a:solidFill>
                          <a:srgbClr val="0070C0"/>
                        </a:solidFill>
                      </a:endParaRPr>
                    </a:p>
                  </a:txBody>
                  <a:tcPr/>
                </a:tc>
              </a:tr>
              <a:tr h="311995">
                <a:tc>
                  <a:txBody>
                    <a:bodyPr/>
                    <a:lstStyle/>
                    <a:p>
                      <a:r>
                        <a:rPr lang="en-US" altLang="zh-CN" dirty="0" smtClean="0"/>
                        <a:t>Eclipse</a:t>
                      </a:r>
                      <a:r>
                        <a:rPr lang="zh-CN" altLang="en-US" baseline="0" dirty="0" smtClean="0"/>
                        <a:t> </a:t>
                      </a:r>
                      <a:r>
                        <a:rPr lang="en-US" altLang="zh-CN" baseline="0" dirty="0" smtClean="0"/>
                        <a:t>Platform</a:t>
                      </a:r>
                      <a:endParaRPr lang="zh-CN" altLang="en-US" dirty="0"/>
                    </a:p>
                  </a:txBody>
                  <a:tcPr/>
                </a:tc>
                <a:tc>
                  <a:txBody>
                    <a:bodyPr/>
                    <a:lstStyle/>
                    <a:p>
                      <a:pPr algn="ctr"/>
                      <a:r>
                        <a:rPr lang="zh-CN" altLang="en-US" dirty="0" smtClean="0">
                          <a:solidFill>
                            <a:schemeClr val="accent2"/>
                          </a:solidFill>
                        </a:rPr>
                        <a:t>√</a:t>
                      </a:r>
                      <a:endParaRPr lang="zh-CN" altLang="en-US" dirty="0"/>
                    </a:p>
                  </a:txBody>
                  <a:tcPr/>
                </a:tc>
                <a:tc>
                  <a:txBody>
                    <a:bodyPr/>
                    <a:lstStyle/>
                    <a:p>
                      <a:pPr algn="ctr"/>
                      <a:r>
                        <a:rPr lang="zh-CN" altLang="en-US" dirty="0" smtClean="0">
                          <a:solidFill>
                            <a:schemeClr val="accent2"/>
                          </a:solidFill>
                        </a:rPr>
                        <a:t>√</a:t>
                      </a:r>
                      <a:endParaRPr lang="zh-CN" altLang="en-US" dirty="0"/>
                    </a:p>
                  </a:txBody>
                  <a:tcPr/>
                </a:tc>
              </a:tr>
              <a:tr h="311995">
                <a:tc>
                  <a:txBody>
                    <a:bodyPr/>
                    <a:lstStyle/>
                    <a:p>
                      <a:r>
                        <a:rPr lang="en-US" altLang="zh-CN" dirty="0" smtClean="0"/>
                        <a:t>Eclipse</a:t>
                      </a:r>
                      <a:r>
                        <a:rPr lang="zh-CN" altLang="en-US" baseline="0" dirty="0" smtClean="0"/>
                        <a:t> </a:t>
                      </a:r>
                      <a:r>
                        <a:rPr lang="en-US" altLang="zh-CN" baseline="0" dirty="0" smtClean="0"/>
                        <a:t>PDE</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accent2"/>
                          </a:solidFill>
                        </a:rPr>
                        <a:t>√</a:t>
                      </a:r>
                      <a:endParaRPr lang="zh-CN" alt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solidFill>
                            <a:srgbClr val="0070C0"/>
                          </a:solidFill>
                        </a:rPr>
                        <a:t>×</a:t>
                      </a:r>
                      <a:endParaRPr lang="zh-CN" altLang="en-US" b="1" dirty="0" smtClean="0">
                        <a:solidFill>
                          <a:srgbClr val="0070C0"/>
                        </a:solidFill>
                      </a:endParaRPr>
                    </a:p>
                  </a:txBody>
                  <a:tcPr/>
                </a:tc>
              </a:tr>
              <a:tr h="311995">
                <a:tc>
                  <a:txBody>
                    <a:bodyPr/>
                    <a:lstStyle/>
                    <a:p>
                      <a:r>
                        <a:rPr lang="en-US" altLang="zh-CN" dirty="0" smtClean="0"/>
                        <a:t>Eclipse</a:t>
                      </a:r>
                      <a:r>
                        <a:rPr lang="zh-CN" altLang="en-US" baseline="0" dirty="0" smtClean="0"/>
                        <a:t> </a:t>
                      </a:r>
                      <a:r>
                        <a:rPr lang="en-US" altLang="zh-CN" baseline="0" dirty="0" smtClean="0"/>
                        <a:t>JDT</a:t>
                      </a:r>
                      <a:endParaRPr lang="zh-CN" altLang="en-US" dirty="0"/>
                    </a:p>
                  </a:txBody>
                  <a:tcPr/>
                </a:tc>
                <a:tc>
                  <a:txBody>
                    <a:bodyPr/>
                    <a:lstStyle/>
                    <a:p>
                      <a:pPr algn="ctr"/>
                      <a:r>
                        <a:rPr lang="zh-CN" altLang="en-US" dirty="0" smtClean="0">
                          <a:solidFill>
                            <a:schemeClr val="accent2"/>
                          </a:solidFill>
                        </a:rPr>
                        <a:t>√</a:t>
                      </a:r>
                      <a:endParaRPr lang="zh-CN" altLang="en-US" dirty="0"/>
                    </a:p>
                  </a:txBody>
                  <a:tcPr/>
                </a:tc>
                <a:tc>
                  <a:txBody>
                    <a:bodyPr/>
                    <a:lstStyle/>
                    <a:p>
                      <a:pPr algn="ctr"/>
                      <a:r>
                        <a:rPr lang="zh-CN" altLang="en-US" dirty="0" smtClean="0">
                          <a:solidFill>
                            <a:schemeClr val="accent2"/>
                          </a:solidFill>
                        </a:rPr>
                        <a:t>√</a:t>
                      </a:r>
                      <a:endParaRPr lang="zh-CN" altLang="en-US" dirty="0"/>
                    </a:p>
                  </a:txBody>
                  <a:tcPr/>
                </a:tc>
              </a:tr>
              <a:tr h="311995">
                <a:tc>
                  <a:txBody>
                    <a:bodyPr/>
                    <a:lstStyle/>
                    <a:p>
                      <a:r>
                        <a:rPr lang="en-US" altLang="zh-CN" dirty="0" smtClean="0"/>
                        <a:t>Eclipse</a:t>
                      </a:r>
                      <a:r>
                        <a:rPr lang="zh-CN" altLang="en-US" baseline="0" dirty="0" smtClean="0"/>
                        <a:t> </a:t>
                      </a:r>
                      <a:r>
                        <a:rPr lang="en-US" altLang="zh-CN" baseline="0" dirty="0" smtClean="0"/>
                        <a:t>CDT</a:t>
                      </a:r>
                      <a:endParaRPr lang="zh-CN" altLang="en-US" dirty="0"/>
                    </a:p>
                  </a:txBody>
                  <a:tcPr/>
                </a:tc>
                <a:tc>
                  <a:txBody>
                    <a:bodyPr/>
                    <a:lstStyle/>
                    <a:p>
                      <a:pPr algn="ctr"/>
                      <a:r>
                        <a:rPr lang="zh-CN" altLang="en-US" dirty="0" smtClean="0">
                          <a:solidFill>
                            <a:schemeClr val="accent2"/>
                          </a:solidFill>
                        </a:rPr>
                        <a:t>√</a:t>
                      </a:r>
                      <a:endParaRPr lang="zh-CN" altLang="en-US" dirty="0"/>
                    </a:p>
                  </a:txBody>
                  <a:tcPr/>
                </a:tc>
                <a:tc>
                  <a:txBody>
                    <a:bodyPr/>
                    <a:lstStyle/>
                    <a:p>
                      <a:pPr algn="ctr"/>
                      <a:r>
                        <a:rPr lang="zh-CN" altLang="en-US" dirty="0" smtClean="0">
                          <a:solidFill>
                            <a:schemeClr val="accent2"/>
                          </a:solidFill>
                        </a:rPr>
                        <a:t>√</a:t>
                      </a:r>
                      <a:endParaRPr lang="zh-CN" altLang="en-US" dirty="0"/>
                    </a:p>
                  </a:txBody>
                  <a:tcPr/>
                </a:tc>
              </a:tr>
              <a:tr h="311995">
                <a:tc>
                  <a:txBody>
                    <a:bodyPr/>
                    <a:lstStyle/>
                    <a:p>
                      <a:r>
                        <a:rPr lang="en-US" altLang="zh-CN" dirty="0" smtClean="0"/>
                        <a:t>Eclipse</a:t>
                      </a:r>
                      <a:r>
                        <a:rPr lang="zh-CN" altLang="en-US" baseline="0" dirty="0" smtClean="0"/>
                        <a:t> </a:t>
                      </a:r>
                      <a:r>
                        <a:rPr lang="en-US" altLang="zh-CN" baseline="0" dirty="0" smtClean="0"/>
                        <a:t>GEF</a:t>
                      </a:r>
                      <a:endParaRPr lang="zh-CN" altLang="en-US" dirty="0"/>
                    </a:p>
                  </a:txBody>
                  <a:tcPr/>
                </a:tc>
                <a:tc>
                  <a:txBody>
                    <a:bodyPr/>
                    <a:lstStyle/>
                    <a:p>
                      <a:pPr algn="ctr"/>
                      <a:r>
                        <a:rPr lang="zh-CN" altLang="en-US" dirty="0" smtClean="0">
                          <a:solidFill>
                            <a:schemeClr val="accent2"/>
                          </a:solidFill>
                        </a:rPr>
                        <a:t>√</a:t>
                      </a:r>
                      <a:endParaRPr lang="zh-CN" altLang="en-US" dirty="0"/>
                    </a:p>
                  </a:txBody>
                  <a:tcPr/>
                </a:tc>
                <a:tc>
                  <a:txBody>
                    <a:bodyPr/>
                    <a:lstStyle/>
                    <a:p>
                      <a:pPr algn="ctr"/>
                      <a:r>
                        <a:rPr lang="zh-CN" altLang="en-US" dirty="0" smtClean="0">
                          <a:solidFill>
                            <a:schemeClr val="accent2"/>
                          </a:solidFill>
                        </a:rPr>
                        <a:t>√</a:t>
                      </a:r>
                      <a:endParaRPr lang="zh-CN" altLang="en-US" dirty="0"/>
                    </a:p>
                  </a:txBody>
                  <a:tcPr/>
                </a:tc>
              </a:tr>
            </a:tbl>
          </a:graphicData>
        </a:graphic>
      </p:graphicFrame>
      <p:sp>
        <p:nvSpPr>
          <p:cNvPr id="4" name="幻灯片编号占位符 3"/>
          <p:cNvSpPr>
            <a:spLocks noGrp="1"/>
          </p:cNvSpPr>
          <p:nvPr>
            <p:ph type="sldNum" sz="quarter" idx="12"/>
          </p:nvPr>
        </p:nvSpPr>
        <p:spPr/>
        <p:txBody>
          <a:bodyPr/>
          <a:lstStyle/>
          <a:p>
            <a:fld id="{4FAB73BC-B049-4115-A692-8D63A059BFB8}" type="slidenum">
              <a:rPr lang="en-US" smtClean="0"/>
              <a:t>28</a:t>
            </a:fld>
            <a:endParaRPr lang="en-US"/>
          </a:p>
        </p:txBody>
      </p:sp>
      <p:pic>
        <p:nvPicPr>
          <p:cNvPr id="24" name="图片 23"/>
          <p:cNvPicPr>
            <a:picLocks noChangeAspect="1"/>
          </p:cNvPicPr>
          <p:nvPr/>
        </p:nvPicPr>
        <p:blipFill>
          <a:blip r:embed="rId3"/>
          <a:stretch>
            <a:fillRect/>
          </a:stretch>
        </p:blipFill>
        <p:spPr>
          <a:xfrm>
            <a:off x="1019522" y="6397991"/>
            <a:ext cx="511826" cy="479837"/>
          </a:xfrm>
          <a:prstGeom prst="rect">
            <a:avLst/>
          </a:prstGeom>
        </p:spPr>
      </p:pic>
      <p:pic>
        <p:nvPicPr>
          <p:cNvPr id="25" name="图片 24"/>
          <p:cNvPicPr>
            <a:picLocks noChangeAspect="1"/>
          </p:cNvPicPr>
          <p:nvPr/>
        </p:nvPicPr>
        <p:blipFill>
          <a:blip r:embed="rId4"/>
          <a:stretch>
            <a:fillRect/>
          </a:stretch>
        </p:blipFill>
        <p:spPr>
          <a:xfrm>
            <a:off x="1028865" y="2848804"/>
            <a:ext cx="638694" cy="456666"/>
          </a:xfrm>
          <a:prstGeom prst="rect">
            <a:avLst/>
          </a:prstGeom>
        </p:spPr>
      </p:pic>
      <p:sp>
        <p:nvSpPr>
          <p:cNvPr id="6" name="矩形标注 5"/>
          <p:cNvSpPr/>
          <p:nvPr/>
        </p:nvSpPr>
        <p:spPr>
          <a:xfrm>
            <a:off x="3896140" y="134806"/>
            <a:ext cx="5126900" cy="1557155"/>
          </a:xfrm>
          <a:prstGeom prst="wedgeRectCallout">
            <a:avLst>
              <a:gd name="adj1" fmla="val 17964"/>
              <a:gd name="adj2" fmla="val 2778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altLang="zh-CN" dirty="0"/>
              <a:t>It</a:t>
            </a:r>
            <a:r>
              <a:rPr lang="zh-CN" altLang="en-US" dirty="0"/>
              <a:t> </a:t>
            </a:r>
            <a:r>
              <a:rPr lang="en-US" altLang="zh-CN" dirty="0"/>
              <a:t>proposed using a preprocessing step to filter issue reports to improve the performance of issue-fix time </a:t>
            </a:r>
            <a:r>
              <a:rPr lang="en-US" altLang="zh-CN" dirty="0" smtClean="0"/>
              <a:t>prediction.</a:t>
            </a:r>
            <a:r>
              <a:rPr lang="zh-CN" altLang="en-US" dirty="0" smtClean="0"/>
              <a:t> </a:t>
            </a:r>
            <a:r>
              <a:rPr lang="en-US" altLang="zh-CN" dirty="0" smtClean="0"/>
              <a:t>It</a:t>
            </a:r>
            <a:r>
              <a:rPr lang="zh-CN" altLang="en-US" dirty="0" smtClean="0"/>
              <a:t> </a:t>
            </a:r>
            <a:r>
              <a:rPr lang="en-US" altLang="zh-CN" dirty="0" smtClean="0"/>
              <a:t>compared </a:t>
            </a:r>
            <a:r>
              <a:rPr lang="en-US" altLang="zh-CN" dirty="0"/>
              <a:t>the pre-filtering and post-filtering </a:t>
            </a:r>
            <a:r>
              <a:rPr lang="en-US" altLang="zh-CN" dirty="0" smtClean="0"/>
              <a:t>results</a:t>
            </a:r>
            <a:r>
              <a:rPr lang="zh-CN" altLang="en-US" dirty="0"/>
              <a:t> </a:t>
            </a:r>
            <a:r>
              <a:rPr lang="en-US" altLang="zh-CN" dirty="0" smtClean="0"/>
              <a:t>to</a:t>
            </a:r>
            <a:r>
              <a:rPr lang="zh-CN" altLang="en-US" dirty="0" smtClean="0"/>
              <a:t> </a:t>
            </a:r>
            <a:r>
              <a:rPr lang="en-US" altLang="zh-CN" dirty="0" smtClean="0"/>
              <a:t>evaluate</a:t>
            </a:r>
            <a:r>
              <a:rPr lang="zh-CN" altLang="en-US" dirty="0" smtClean="0"/>
              <a:t> </a:t>
            </a:r>
            <a:r>
              <a:rPr lang="en-US" altLang="zh-CN" dirty="0" smtClean="0"/>
              <a:t>the</a:t>
            </a:r>
            <a:r>
              <a:rPr lang="zh-CN" altLang="en-US" dirty="0" smtClean="0"/>
              <a:t> </a:t>
            </a:r>
            <a:r>
              <a:rPr lang="en-US" altLang="zh-CN" dirty="0" smtClean="0"/>
              <a:t>preprocessing.</a:t>
            </a:r>
            <a:endParaRPr kumimoji="1" lang="zh-CN" altLang="en-US" dirty="0"/>
          </a:p>
        </p:txBody>
      </p:sp>
    </p:spTree>
    <p:extLst>
      <p:ext uri="{BB962C8B-B14F-4D97-AF65-F5344CB8AC3E}">
        <p14:creationId xmlns:p14="http://schemas.microsoft.com/office/powerpoint/2010/main" val="3021926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800" cap="none" dirty="0" smtClean="0"/>
              <a:t>Application</a:t>
            </a:r>
            <a:r>
              <a:rPr kumimoji="1" lang="zh-CN" altLang="en-US" sz="4800" cap="none" dirty="0" smtClean="0"/>
              <a:t> </a:t>
            </a:r>
            <a:r>
              <a:rPr kumimoji="1" lang="en-US" altLang="zh-CN" sz="4800" cap="none" dirty="0" smtClean="0"/>
              <a:t>scenarios</a:t>
            </a:r>
            <a:r>
              <a:rPr kumimoji="1" lang="zh-CN" altLang="en-US" sz="4800" cap="none" dirty="0" smtClean="0"/>
              <a:t> </a:t>
            </a:r>
            <a:r>
              <a:rPr kumimoji="1" lang="en-US" altLang="zh-CN" sz="4800" cap="none" dirty="0" smtClean="0"/>
              <a:t>are</a:t>
            </a:r>
            <a:r>
              <a:rPr kumimoji="1" lang="zh-CN" altLang="en-US" sz="4800" cap="none" dirty="0" smtClean="0"/>
              <a:t> </a:t>
            </a:r>
            <a:r>
              <a:rPr kumimoji="1" lang="en-US" altLang="zh-CN" sz="4800" cap="none" dirty="0" smtClean="0"/>
              <a:t>time-related</a:t>
            </a:r>
            <a:endParaRPr kumimoji="1" lang="zh-CN" altLang="en-US" sz="4800" cap="none" dirty="0"/>
          </a:p>
        </p:txBody>
      </p:sp>
      <p:sp>
        <p:nvSpPr>
          <p:cNvPr id="5" name="文本框 4"/>
          <p:cNvSpPr txBox="1"/>
          <p:nvPr/>
        </p:nvSpPr>
        <p:spPr>
          <a:xfrm rot="20515458">
            <a:off x="250222" y="2931023"/>
            <a:ext cx="2584169" cy="830997"/>
          </a:xfrm>
          <a:prstGeom prst="rect">
            <a:avLst/>
          </a:prstGeom>
          <a:solidFill>
            <a:schemeClr val="bg2"/>
          </a:solidFill>
          <a:ln>
            <a:noFill/>
          </a:ln>
        </p:spPr>
        <p:txBody>
          <a:bodyPr wrap="none" rtlCol="0">
            <a:spAutoFit/>
          </a:bodyPr>
          <a:lstStyle/>
          <a:p>
            <a:r>
              <a:rPr kumimoji="1" lang="en-US" altLang="zh-CN" sz="2400" dirty="0" smtClean="0"/>
              <a:t>Duplicate</a:t>
            </a:r>
            <a:r>
              <a:rPr kumimoji="1" lang="zh-CN" altLang="en-US" sz="2400" dirty="0" smtClean="0"/>
              <a:t> </a:t>
            </a:r>
            <a:r>
              <a:rPr kumimoji="1" lang="en-US" altLang="zh-CN" sz="2400" dirty="0" smtClean="0"/>
              <a:t>Issue</a:t>
            </a:r>
            <a:r>
              <a:rPr kumimoji="1" lang="zh-CN" altLang="en-US" sz="2400" dirty="0" smtClean="0"/>
              <a:t> </a:t>
            </a:r>
            <a:endParaRPr kumimoji="1" lang="en-US" altLang="zh-CN" sz="2400" dirty="0" smtClean="0"/>
          </a:p>
          <a:p>
            <a:r>
              <a:rPr kumimoji="1" lang="en-US" altLang="zh-CN" sz="2400" dirty="0" smtClean="0"/>
              <a:t>Report</a:t>
            </a:r>
            <a:r>
              <a:rPr kumimoji="1" lang="zh-CN" altLang="en-US" sz="2400" dirty="0" smtClean="0"/>
              <a:t> </a:t>
            </a:r>
            <a:r>
              <a:rPr kumimoji="1" lang="en-US" altLang="zh-CN" sz="2400" dirty="0"/>
              <a:t>D</a:t>
            </a:r>
            <a:r>
              <a:rPr kumimoji="1" lang="en-US" altLang="zh-CN" sz="2400" dirty="0" smtClean="0"/>
              <a:t>etection</a:t>
            </a:r>
            <a:endParaRPr kumimoji="1" lang="zh-CN" altLang="en-US" sz="2400" dirty="0"/>
          </a:p>
        </p:txBody>
      </p:sp>
      <p:sp>
        <p:nvSpPr>
          <p:cNvPr id="6" name="文本框 5"/>
          <p:cNvSpPr txBox="1"/>
          <p:nvPr/>
        </p:nvSpPr>
        <p:spPr>
          <a:xfrm>
            <a:off x="3412712" y="2605912"/>
            <a:ext cx="2656496" cy="461665"/>
          </a:xfrm>
          <a:prstGeom prst="rect">
            <a:avLst/>
          </a:prstGeom>
          <a:solidFill>
            <a:schemeClr val="bg2"/>
          </a:solidFill>
          <a:ln>
            <a:noFill/>
          </a:ln>
        </p:spPr>
        <p:txBody>
          <a:bodyPr wrap="none" rtlCol="0">
            <a:spAutoFit/>
          </a:bodyPr>
          <a:lstStyle/>
          <a:p>
            <a:r>
              <a:rPr kumimoji="1" lang="en-US" altLang="zh-CN" sz="2400" dirty="0" smtClean="0"/>
              <a:t>Issue</a:t>
            </a:r>
            <a:r>
              <a:rPr kumimoji="1" lang="zh-CN" altLang="en-US" sz="2400" dirty="0" smtClean="0"/>
              <a:t> </a:t>
            </a:r>
            <a:r>
              <a:rPr kumimoji="1" lang="en-US" altLang="zh-CN" sz="2400" dirty="0" smtClean="0"/>
              <a:t>Assignment</a:t>
            </a:r>
            <a:endParaRPr kumimoji="1" lang="zh-CN" altLang="en-US" sz="2400" dirty="0"/>
          </a:p>
        </p:txBody>
      </p:sp>
      <p:sp>
        <p:nvSpPr>
          <p:cNvPr id="7" name="文本框 6"/>
          <p:cNvSpPr txBox="1"/>
          <p:nvPr/>
        </p:nvSpPr>
        <p:spPr>
          <a:xfrm rot="1732797">
            <a:off x="6446815" y="3179719"/>
            <a:ext cx="2666114" cy="461665"/>
          </a:xfrm>
          <a:prstGeom prst="rect">
            <a:avLst/>
          </a:prstGeom>
          <a:solidFill>
            <a:schemeClr val="bg2"/>
          </a:solidFill>
          <a:ln>
            <a:noFill/>
          </a:ln>
        </p:spPr>
        <p:txBody>
          <a:bodyPr wrap="none" rtlCol="0">
            <a:spAutoFit/>
          </a:bodyPr>
          <a:lstStyle/>
          <a:p>
            <a:r>
              <a:rPr kumimoji="1" lang="en-US" altLang="zh-CN" sz="2400" dirty="0" smtClean="0"/>
              <a:t>Issue</a:t>
            </a:r>
            <a:r>
              <a:rPr kumimoji="1" lang="zh-CN" altLang="en-US" sz="2400" dirty="0" smtClean="0"/>
              <a:t> </a:t>
            </a:r>
            <a:r>
              <a:rPr kumimoji="1" lang="en-US" altLang="zh-CN" sz="2400" dirty="0" smtClean="0"/>
              <a:t>Localization</a:t>
            </a:r>
            <a:endParaRPr kumimoji="1" lang="zh-CN" altLang="en-US" sz="2400" dirty="0"/>
          </a:p>
        </p:txBody>
      </p:sp>
      <p:sp>
        <p:nvSpPr>
          <p:cNvPr id="3" name="幻灯片编号占位符 2"/>
          <p:cNvSpPr>
            <a:spLocks noGrp="1"/>
          </p:cNvSpPr>
          <p:nvPr>
            <p:ph type="sldNum" sz="quarter" idx="12"/>
          </p:nvPr>
        </p:nvSpPr>
        <p:spPr/>
        <p:txBody>
          <a:bodyPr/>
          <a:lstStyle/>
          <a:p>
            <a:fld id="{4FAB73BC-B049-4115-A692-8D63A059BFB8}" type="slidenum">
              <a:rPr lang="en-US" smtClean="0"/>
              <a:t>2</a:t>
            </a:fld>
            <a:endParaRPr lang="en-US"/>
          </a:p>
        </p:txBody>
      </p:sp>
      <p:pic>
        <p:nvPicPr>
          <p:cNvPr id="13" name="图片 12"/>
          <p:cNvPicPr>
            <a:picLocks noChangeAspect="1"/>
          </p:cNvPicPr>
          <p:nvPr/>
        </p:nvPicPr>
        <p:blipFill>
          <a:blip r:embed="rId3"/>
          <a:stretch>
            <a:fillRect/>
          </a:stretch>
        </p:blipFill>
        <p:spPr>
          <a:xfrm>
            <a:off x="3685595" y="3850530"/>
            <a:ext cx="2110730" cy="2110730"/>
          </a:xfrm>
          <a:prstGeom prst="rect">
            <a:avLst/>
          </a:prstGeom>
        </p:spPr>
      </p:pic>
      <p:pic>
        <p:nvPicPr>
          <p:cNvPr id="14" name="图片 13"/>
          <p:cNvPicPr>
            <a:picLocks noChangeAspect="1"/>
          </p:cNvPicPr>
          <p:nvPr/>
        </p:nvPicPr>
        <p:blipFill>
          <a:blip r:embed="rId3"/>
          <a:stretch>
            <a:fillRect/>
          </a:stretch>
        </p:blipFill>
        <p:spPr>
          <a:xfrm>
            <a:off x="998574" y="3784784"/>
            <a:ext cx="2133922" cy="2133922"/>
          </a:xfrm>
          <a:prstGeom prst="rect">
            <a:avLst/>
          </a:prstGeom>
        </p:spPr>
      </p:pic>
      <p:pic>
        <p:nvPicPr>
          <p:cNvPr id="15" name="图片 14"/>
          <p:cNvPicPr>
            <a:picLocks noChangeAspect="1"/>
          </p:cNvPicPr>
          <p:nvPr/>
        </p:nvPicPr>
        <p:blipFill>
          <a:blip r:embed="rId3"/>
          <a:stretch>
            <a:fillRect/>
          </a:stretch>
        </p:blipFill>
        <p:spPr>
          <a:xfrm>
            <a:off x="6349425" y="3791522"/>
            <a:ext cx="2133922" cy="2133922"/>
          </a:xfrm>
          <a:prstGeom prst="rect">
            <a:avLst/>
          </a:prstGeom>
        </p:spPr>
      </p:pic>
      <p:sp>
        <p:nvSpPr>
          <p:cNvPr id="18" name="椭圆 17"/>
          <p:cNvSpPr/>
          <p:nvPr/>
        </p:nvSpPr>
        <p:spPr>
          <a:xfrm>
            <a:off x="1341846" y="4215375"/>
            <a:ext cx="1381040" cy="1381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6725866" y="4256510"/>
            <a:ext cx="1381040" cy="1381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p:cNvPicPr>
            <a:picLocks noChangeAspect="1"/>
          </p:cNvPicPr>
          <p:nvPr/>
        </p:nvPicPr>
        <p:blipFill>
          <a:blip r:embed="rId4"/>
          <a:stretch>
            <a:fillRect/>
          </a:stretch>
        </p:blipFill>
        <p:spPr>
          <a:xfrm rot="10364904">
            <a:off x="7189062" y="4752804"/>
            <a:ext cx="791080" cy="694639"/>
          </a:xfrm>
          <a:prstGeom prst="rect">
            <a:avLst/>
          </a:prstGeom>
        </p:spPr>
      </p:pic>
      <p:pic>
        <p:nvPicPr>
          <p:cNvPr id="16" name="图片 15"/>
          <p:cNvPicPr>
            <a:picLocks noChangeAspect="1"/>
          </p:cNvPicPr>
          <p:nvPr/>
        </p:nvPicPr>
        <p:blipFill>
          <a:blip r:embed="rId4"/>
          <a:stretch>
            <a:fillRect/>
          </a:stretch>
        </p:blipFill>
        <p:spPr>
          <a:xfrm rot="16200000">
            <a:off x="1519747" y="4753875"/>
            <a:ext cx="791080" cy="694639"/>
          </a:xfrm>
          <a:prstGeom prst="rect">
            <a:avLst/>
          </a:prstGeom>
        </p:spPr>
      </p:pic>
      <p:pic>
        <p:nvPicPr>
          <p:cNvPr id="20" name="图片 19"/>
          <p:cNvPicPr>
            <a:picLocks noChangeAspect="1"/>
          </p:cNvPicPr>
          <p:nvPr/>
        </p:nvPicPr>
        <p:blipFill>
          <a:blip r:embed="rId5"/>
          <a:stretch>
            <a:fillRect/>
          </a:stretch>
        </p:blipFill>
        <p:spPr>
          <a:xfrm>
            <a:off x="483585" y="6216455"/>
            <a:ext cx="7899400" cy="381000"/>
          </a:xfrm>
          <a:prstGeom prst="rect">
            <a:avLst/>
          </a:prstGeom>
        </p:spPr>
      </p:pic>
      <p:sp>
        <p:nvSpPr>
          <p:cNvPr id="21" name="矩形 20"/>
          <p:cNvSpPr/>
          <p:nvPr/>
        </p:nvSpPr>
        <p:spPr>
          <a:xfrm>
            <a:off x="206331" y="6135790"/>
            <a:ext cx="1495922" cy="461665"/>
          </a:xfrm>
          <a:prstGeom prst="rect">
            <a:avLst/>
          </a:prstGeom>
          <a:solidFill>
            <a:schemeClr val="tx1"/>
          </a:solidFill>
          <a:ln>
            <a:solidFill>
              <a:schemeClr val="tx1"/>
            </a:solidFill>
          </a:ln>
        </p:spPr>
        <p:txBody>
          <a:bodyPr wrap="none">
            <a:spAutoFit/>
          </a:bodyPr>
          <a:lstStyle/>
          <a:p>
            <a:pPr>
              <a:defRPr/>
            </a:pPr>
            <a:r>
              <a:rPr lang="en-US" altLang="zh-CN" sz="2400" dirty="0" smtClean="0">
                <a:solidFill>
                  <a:schemeClr val="bg1"/>
                </a:solidFill>
              </a:rPr>
              <a:t>TimeLine</a:t>
            </a:r>
            <a:endParaRPr lang="zh-CN" altLang="en-US" sz="2400" dirty="0">
              <a:solidFill>
                <a:schemeClr val="bg1"/>
              </a:solidFill>
            </a:endParaRPr>
          </a:p>
        </p:txBody>
      </p:sp>
    </p:spTree>
    <p:extLst>
      <p:ext uri="{BB962C8B-B14F-4D97-AF65-F5344CB8AC3E}">
        <p14:creationId xmlns:p14="http://schemas.microsoft.com/office/powerpoint/2010/main" val="6903966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600" cap="none" dirty="0" smtClean="0"/>
              <a:t>Data leakage leads to biased</a:t>
            </a:r>
            <a:r>
              <a:rPr kumimoji="1" lang="zh-CN" altLang="en-US" sz="3600" cap="none" dirty="0" smtClean="0"/>
              <a:t> </a:t>
            </a:r>
            <a:r>
              <a:rPr kumimoji="1" lang="en-US" altLang="zh-CN" sz="3600" cap="none" dirty="0" smtClean="0"/>
              <a:t>results</a:t>
            </a:r>
            <a:r>
              <a:rPr kumimoji="1" lang="zh-CN" altLang="en-US" sz="3600" cap="none" dirty="0" smtClean="0"/>
              <a:t> </a:t>
            </a:r>
            <a:r>
              <a:rPr kumimoji="1" lang="en-US" altLang="zh-CN" sz="3600" cap="none" dirty="0" smtClean="0"/>
              <a:t>even</a:t>
            </a:r>
            <a:r>
              <a:rPr kumimoji="1" lang="zh-CN" altLang="en-US" sz="3600" cap="none" dirty="0" smtClean="0"/>
              <a:t> </a:t>
            </a:r>
            <a:r>
              <a:rPr kumimoji="1" lang="en-US" altLang="zh-CN" sz="3600" cap="none" dirty="0" smtClean="0"/>
              <a:t>though</a:t>
            </a:r>
            <a:r>
              <a:rPr kumimoji="1" lang="zh-CN" altLang="en-US" sz="3600" cap="none" dirty="0" smtClean="0"/>
              <a:t> </a:t>
            </a:r>
            <a:r>
              <a:rPr kumimoji="1" lang="en-US" altLang="zh-CN" sz="3600" cap="none" dirty="0" smtClean="0"/>
              <a:t>the </a:t>
            </a:r>
            <a:r>
              <a:rPr kumimoji="1" lang="en-US" altLang="zh-CN" sz="3600" cap="none" dirty="0"/>
              <a:t>extent is not striking </a:t>
            </a:r>
          </a:p>
        </p:txBody>
      </p:sp>
      <p:sp>
        <p:nvSpPr>
          <p:cNvPr id="3" name="文本占位符 2"/>
          <p:cNvSpPr>
            <a:spLocks noGrp="1"/>
          </p:cNvSpPr>
          <p:nvPr>
            <p:ph type="body" idx="1"/>
          </p:nvPr>
        </p:nvSpPr>
        <p:spPr/>
        <p:txBody>
          <a:bodyPr>
            <a:noAutofit/>
          </a:bodyPr>
          <a:lstStyle/>
          <a:p>
            <a:r>
              <a:rPr kumimoji="1" lang="en-US" altLang="zh-CN" sz="4800" dirty="0"/>
              <a:t>Lesson</a:t>
            </a:r>
            <a:r>
              <a:rPr kumimoji="1" lang="zh-CN" altLang="en-US" sz="4800" dirty="0"/>
              <a:t> </a:t>
            </a:r>
            <a:r>
              <a:rPr kumimoji="1" lang="en-US" altLang="zh-CN" sz="4800" dirty="0"/>
              <a:t>3</a:t>
            </a:r>
            <a:endParaRPr kumimoji="1" lang="zh-CN" altLang="en-US" sz="4800" dirty="0"/>
          </a:p>
        </p:txBody>
      </p:sp>
      <p:sp>
        <p:nvSpPr>
          <p:cNvPr id="4" name="幻灯片编号占位符 3"/>
          <p:cNvSpPr>
            <a:spLocks noGrp="1"/>
          </p:cNvSpPr>
          <p:nvPr>
            <p:ph type="sldNum" sz="quarter" idx="12"/>
          </p:nvPr>
        </p:nvSpPr>
        <p:spPr/>
        <p:txBody>
          <a:bodyPr/>
          <a:lstStyle/>
          <a:p>
            <a:fld id="{4FAB73BC-B049-4115-A692-8D63A059BFB8}" type="slidenum">
              <a:rPr lang="en-US" smtClean="0"/>
              <a:pPr/>
              <a:t>29</a:t>
            </a:fld>
            <a:endParaRPr lang="en-US" dirty="0"/>
          </a:p>
        </p:txBody>
      </p:sp>
    </p:spTree>
    <p:extLst>
      <p:ext uri="{BB962C8B-B14F-4D97-AF65-F5344CB8AC3E}">
        <p14:creationId xmlns:p14="http://schemas.microsoft.com/office/powerpoint/2010/main" val="1294981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25346" y="1225296"/>
            <a:ext cx="6960870" cy="4141834"/>
          </a:xfrm>
        </p:spPr>
        <p:txBody>
          <a:bodyPr>
            <a:normAutofit/>
          </a:bodyPr>
          <a:lstStyle/>
          <a:p>
            <a:r>
              <a:rPr kumimoji="1" lang="en-US" altLang="zh-CN" sz="3600" cap="none" dirty="0" smtClean="0"/>
              <a:t>Recover the non-leaked data through change</a:t>
            </a:r>
            <a:r>
              <a:rPr kumimoji="1" lang="zh-CN" altLang="en-US" sz="3600" cap="none" dirty="0" smtClean="0"/>
              <a:t> </a:t>
            </a:r>
            <a:r>
              <a:rPr kumimoji="1" lang="en-US" altLang="zh-CN" sz="3600" cap="none" dirty="0" smtClean="0"/>
              <a:t>history</a:t>
            </a:r>
            <a:br>
              <a:rPr kumimoji="1" lang="en-US" altLang="zh-CN" sz="3600" cap="none" dirty="0" smtClean="0"/>
            </a:br>
            <a:r>
              <a:rPr kumimoji="1" lang="en-US" altLang="zh-CN" sz="2000" cap="none" dirty="0">
                <a:latin typeface="DengXian" charset="-122"/>
                <a:ea typeface="DengXian" charset="-122"/>
                <a:cs typeface="DengXian" charset="-122"/>
              </a:rPr>
              <a:t> </a:t>
            </a:r>
            <a:r>
              <a:rPr kumimoji="1" lang="en-US" altLang="zh-CN" sz="3600" cap="none" dirty="0" smtClean="0"/>
              <a:t/>
            </a:r>
            <a:br>
              <a:rPr kumimoji="1" lang="en-US" altLang="zh-CN" sz="3600" cap="none" dirty="0" smtClean="0"/>
            </a:br>
            <a:r>
              <a:rPr kumimoji="1" lang="en-US" altLang="zh-CN" sz="2000" cap="none" dirty="0" smtClean="0">
                <a:latin typeface="DengXian" charset="-122"/>
                <a:ea typeface="DengXian" charset="-122"/>
                <a:cs typeface="DengXian" charset="-122"/>
              </a:rPr>
              <a:t>before</a:t>
            </a:r>
            <a:r>
              <a:rPr kumimoji="1" lang="zh-CN" altLang="en-US" sz="2000" cap="none" dirty="0" smtClean="0">
                <a:latin typeface="DengXian" charset="-122"/>
                <a:ea typeface="DengXian" charset="-122"/>
                <a:cs typeface="DengXian" charset="-122"/>
              </a:rPr>
              <a:t> </a:t>
            </a:r>
            <a:r>
              <a:rPr kumimoji="1" lang="en-US" altLang="zh-CN" sz="2000" b="1" cap="none" dirty="0" smtClean="0">
                <a:latin typeface="DengXian" charset="-122"/>
                <a:ea typeface="DengXian" charset="-122"/>
                <a:cs typeface="DengXian" charset="-122"/>
              </a:rPr>
              <a:t>NEW</a:t>
            </a:r>
            <a:r>
              <a:rPr kumimoji="1" lang="en-US" altLang="zh-CN" sz="2000" cap="none" dirty="0" smtClean="0">
                <a:latin typeface="DengXian" charset="-122"/>
                <a:ea typeface="DengXian" charset="-122"/>
                <a:cs typeface="DengXian" charset="-122"/>
              </a:rPr>
              <a:t>:</a:t>
            </a:r>
            <a:r>
              <a:rPr kumimoji="1" lang="zh-CN" altLang="en-US" sz="2000" cap="none" dirty="0" smtClean="0">
                <a:latin typeface="DengXian" charset="-122"/>
                <a:ea typeface="DengXian" charset="-122"/>
                <a:cs typeface="DengXian" charset="-122"/>
              </a:rPr>
              <a:t> </a:t>
            </a:r>
            <a:r>
              <a:rPr kumimoji="1" lang="en-US" altLang="zh-CN" sz="2000" cap="none" dirty="0" smtClean="0">
                <a:latin typeface="DengXian" charset="-122"/>
                <a:ea typeface="DengXian" charset="-122"/>
                <a:cs typeface="DengXian" charset="-122"/>
              </a:rPr>
              <a:t>duplicate</a:t>
            </a:r>
            <a:r>
              <a:rPr kumimoji="1" lang="zh-CN" altLang="en-US" sz="2000" cap="none" dirty="0" smtClean="0">
                <a:latin typeface="DengXian" charset="-122"/>
                <a:ea typeface="DengXian" charset="-122"/>
                <a:cs typeface="DengXian" charset="-122"/>
              </a:rPr>
              <a:t> </a:t>
            </a:r>
            <a:r>
              <a:rPr kumimoji="1" lang="en-US" altLang="zh-CN" sz="2000" cap="none" dirty="0" smtClean="0">
                <a:latin typeface="DengXian" charset="-122"/>
                <a:ea typeface="DengXian" charset="-122"/>
                <a:cs typeface="DengXian" charset="-122"/>
              </a:rPr>
              <a:t>issue</a:t>
            </a:r>
            <a:r>
              <a:rPr kumimoji="1" lang="zh-CN" altLang="en-US" sz="2000" cap="none" dirty="0" smtClean="0">
                <a:latin typeface="DengXian" charset="-122"/>
                <a:ea typeface="DengXian" charset="-122"/>
                <a:cs typeface="DengXian" charset="-122"/>
              </a:rPr>
              <a:t> </a:t>
            </a:r>
            <a:r>
              <a:rPr kumimoji="1" lang="en-US" altLang="zh-CN" sz="2000" cap="none" dirty="0" smtClean="0">
                <a:latin typeface="DengXian" charset="-122"/>
                <a:ea typeface="DengXian" charset="-122"/>
                <a:cs typeface="DengXian" charset="-122"/>
              </a:rPr>
              <a:t>report</a:t>
            </a:r>
            <a:r>
              <a:rPr kumimoji="1" lang="zh-CN" altLang="en-US" sz="2000" cap="none" dirty="0" smtClean="0">
                <a:latin typeface="DengXian" charset="-122"/>
                <a:ea typeface="DengXian" charset="-122"/>
                <a:cs typeface="DengXian" charset="-122"/>
              </a:rPr>
              <a:t> </a:t>
            </a:r>
            <a:r>
              <a:rPr kumimoji="1" lang="en-US" altLang="zh-CN" sz="2000" cap="none" dirty="0" smtClean="0">
                <a:latin typeface="DengXian" charset="-122"/>
                <a:ea typeface="DengXian" charset="-122"/>
                <a:cs typeface="DengXian" charset="-122"/>
              </a:rPr>
              <a:t>detection</a:t>
            </a:r>
            <a:br>
              <a:rPr kumimoji="1" lang="en-US" altLang="zh-CN" sz="2000" cap="none" dirty="0" smtClean="0">
                <a:latin typeface="DengXian" charset="-122"/>
                <a:ea typeface="DengXian" charset="-122"/>
                <a:cs typeface="DengXian" charset="-122"/>
              </a:rPr>
            </a:br>
            <a:r>
              <a:rPr kumimoji="1" lang="en-US" altLang="zh-CN" sz="2000" cap="none" dirty="0" smtClean="0">
                <a:latin typeface="DengXian" charset="-122"/>
                <a:ea typeface="DengXian" charset="-122"/>
                <a:cs typeface="DengXian" charset="-122"/>
              </a:rPr>
              <a:t/>
            </a:r>
            <a:br>
              <a:rPr kumimoji="1" lang="en-US" altLang="zh-CN" sz="2000" cap="none" dirty="0" smtClean="0">
                <a:latin typeface="DengXian" charset="-122"/>
                <a:ea typeface="DengXian" charset="-122"/>
                <a:cs typeface="DengXian" charset="-122"/>
              </a:rPr>
            </a:br>
            <a:r>
              <a:rPr kumimoji="1" lang="en-US" altLang="zh-CN" sz="2000" cap="none" dirty="0" smtClean="0">
                <a:latin typeface="DengXian" charset="-122"/>
                <a:ea typeface="DengXian" charset="-122"/>
                <a:cs typeface="DengXian" charset="-122"/>
              </a:rPr>
              <a:t>before</a:t>
            </a:r>
            <a:r>
              <a:rPr kumimoji="1" lang="zh-CN" altLang="en-US" sz="2000" cap="none" dirty="0" smtClean="0">
                <a:latin typeface="DengXian" charset="-122"/>
                <a:ea typeface="DengXian" charset="-122"/>
                <a:cs typeface="DengXian" charset="-122"/>
              </a:rPr>
              <a:t> </a:t>
            </a:r>
            <a:r>
              <a:rPr kumimoji="1" lang="en-US" altLang="zh-CN" sz="2000" b="1" cap="none" dirty="0" smtClean="0">
                <a:latin typeface="DengXian" charset="-122"/>
                <a:ea typeface="DengXian" charset="-122"/>
                <a:cs typeface="DengXian" charset="-122"/>
              </a:rPr>
              <a:t>ASSIGNED</a:t>
            </a:r>
            <a:r>
              <a:rPr kumimoji="1" lang="en-US" altLang="zh-CN" sz="2000" cap="none" dirty="0" smtClean="0">
                <a:latin typeface="DengXian" charset="-122"/>
                <a:ea typeface="DengXian" charset="-122"/>
                <a:cs typeface="DengXian" charset="-122"/>
              </a:rPr>
              <a:t>:</a:t>
            </a:r>
            <a:r>
              <a:rPr kumimoji="1" lang="zh-CN" altLang="en-US" sz="2000" cap="none" dirty="0" smtClean="0">
                <a:latin typeface="DengXian" charset="-122"/>
                <a:ea typeface="DengXian" charset="-122"/>
                <a:cs typeface="DengXian" charset="-122"/>
              </a:rPr>
              <a:t> </a:t>
            </a:r>
            <a:r>
              <a:rPr kumimoji="1" lang="en-US" altLang="zh-CN" sz="2000" cap="none" dirty="0">
                <a:latin typeface="DengXian" charset="-122"/>
                <a:ea typeface="DengXian" charset="-122"/>
                <a:cs typeface="DengXian" charset="-122"/>
              </a:rPr>
              <a:t>issue assignment, </a:t>
            </a:r>
            <a:r>
              <a:rPr kumimoji="1" lang="en-US" altLang="zh-CN" sz="2000" cap="none" dirty="0" smtClean="0">
                <a:latin typeface="DengXian" charset="-122"/>
                <a:ea typeface="DengXian" charset="-122"/>
                <a:cs typeface="DengXian" charset="-122"/>
              </a:rPr>
              <a:t>issue-fix </a:t>
            </a:r>
            <a:r>
              <a:rPr kumimoji="1" lang="en-US" altLang="zh-CN" sz="2000" cap="none" dirty="0">
                <a:latin typeface="DengXian" charset="-122"/>
                <a:ea typeface="DengXian" charset="-122"/>
                <a:cs typeface="DengXian" charset="-122"/>
              </a:rPr>
              <a:t>time prediction, priority prediction, severity prediction, configuration bugs prediction and blocking bugs prediction </a:t>
            </a:r>
            <a:br>
              <a:rPr kumimoji="1" lang="en-US" altLang="zh-CN" sz="2000" cap="none" dirty="0">
                <a:latin typeface="DengXian" charset="-122"/>
                <a:ea typeface="DengXian" charset="-122"/>
                <a:cs typeface="DengXian" charset="-122"/>
              </a:rPr>
            </a:br>
            <a:r>
              <a:rPr kumimoji="1" lang="en-US" altLang="zh-CN" sz="2000" cap="none" dirty="0" smtClean="0">
                <a:latin typeface="DengXian" charset="-122"/>
                <a:ea typeface="DengXian" charset="-122"/>
                <a:cs typeface="DengXian" charset="-122"/>
              </a:rPr>
              <a:t/>
            </a:r>
            <a:br>
              <a:rPr kumimoji="1" lang="en-US" altLang="zh-CN" sz="2000" cap="none" dirty="0" smtClean="0">
                <a:latin typeface="DengXian" charset="-122"/>
                <a:ea typeface="DengXian" charset="-122"/>
                <a:cs typeface="DengXian" charset="-122"/>
              </a:rPr>
            </a:br>
            <a:r>
              <a:rPr kumimoji="1" lang="en-US" altLang="zh-CN" sz="2000" cap="none" dirty="0" smtClean="0">
                <a:latin typeface="DengXian" charset="-122"/>
                <a:ea typeface="DengXian" charset="-122"/>
                <a:cs typeface="DengXian" charset="-122"/>
              </a:rPr>
              <a:t>before</a:t>
            </a:r>
            <a:r>
              <a:rPr kumimoji="1" lang="zh-CN" altLang="en-US" sz="2000" cap="none" dirty="0" smtClean="0">
                <a:latin typeface="DengXian" charset="-122"/>
                <a:ea typeface="DengXian" charset="-122"/>
                <a:cs typeface="DengXian" charset="-122"/>
              </a:rPr>
              <a:t> </a:t>
            </a:r>
            <a:r>
              <a:rPr kumimoji="1" lang="en-US" altLang="zh-CN" sz="2000" b="1" cap="none" dirty="0" smtClean="0">
                <a:latin typeface="DengXian" charset="-122"/>
                <a:ea typeface="DengXian" charset="-122"/>
                <a:cs typeface="DengXian" charset="-122"/>
              </a:rPr>
              <a:t>RESOLVED</a:t>
            </a:r>
            <a:r>
              <a:rPr kumimoji="1" lang="en-US" altLang="zh-CN" sz="2000" cap="none" dirty="0" smtClean="0">
                <a:latin typeface="DengXian" charset="-122"/>
                <a:ea typeface="DengXian" charset="-122"/>
                <a:cs typeface="DengXian" charset="-122"/>
              </a:rPr>
              <a:t>:</a:t>
            </a:r>
            <a:r>
              <a:rPr kumimoji="1" lang="zh-CN" altLang="en-US" sz="2000" cap="none" dirty="0" smtClean="0">
                <a:latin typeface="DengXian" charset="-122"/>
                <a:ea typeface="DengXian" charset="-122"/>
                <a:cs typeface="DengXian" charset="-122"/>
              </a:rPr>
              <a:t> </a:t>
            </a:r>
            <a:r>
              <a:rPr kumimoji="1" lang="en-US" altLang="zh-CN" sz="2000" cap="none" dirty="0" smtClean="0">
                <a:latin typeface="DengXian" charset="-122"/>
                <a:ea typeface="DengXian" charset="-122"/>
                <a:cs typeface="DengXian" charset="-122"/>
              </a:rPr>
              <a:t>issue </a:t>
            </a:r>
            <a:r>
              <a:rPr kumimoji="1" lang="en-US" altLang="zh-CN" sz="2000" cap="none" dirty="0">
                <a:latin typeface="DengXian" charset="-122"/>
                <a:ea typeface="DengXian" charset="-122"/>
                <a:cs typeface="DengXian" charset="-122"/>
              </a:rPr>
              <a:t>localization, API recommendation, package </a:t>
            </a:r>
            <a:r>
              <a:rPr kumimoji="1" lang="en-US" altLang="zh-CN" sz="2000" cap="none" dirty="0" smtClean="0">
                <a:latin typeface="DengXian" charset="-122"/>
                <a:ea typeface="DengXian" charset="-122"/>
                <a:cs typeface="DengXian" charset="-122"/>
              </a:rPr>
              <a:t>recommendation</a:t>
            </a:r>
            <a:r>
              <a:rPr kumimoji="1" lang="en-US" altLang="zh-CN" sz="2000" cap="none" dirty="0">
                <a:latin typeface="DengXian" charset="-122"/>
                <a:ea typeface="DengXian" charset="-122"/>
                <a:cs typeface="DengXian" charset="-122"/>
              </a:rPr>
              <a:t>, and class recommendation </a:t>
            </a:r>
          </a:p>
        </p:txBody>
      </p:sp>
      <p:sp>
        <p:nvSpPr>
          <p:cNvPr id="3" name="文本占位符 2"/>
          <p:cNvSpPr>
            <a:spLocks noGrp="1"/>
          </p:cNvSpPr>
          <p:nvPr>
            <p:ph type="body" idx="1"/>
          </p:nvPr>
        </p:nvSpPr>
        <p:spPr/>
        <p:txBody>
          <a:bodyPr>
            <a:noAutofit/>
          </a:bodyPr>
          <a:lstStyle/>
          <a:p>
            <a:r>
              <a:rPr kumimoji="1" lang="en-US" altLang="zh-CN" sz="4800" dirty="0" smtClean="0"/>
              <a:t>Lesson</a:t>
            </a:r>
            <a:r>
              <a:rPr kumimoji="1" lang="zh-CN" altLang="en-US" sz="4800" dirty="0" smtClean="0"/>
              <a:t> </a:t>
            </a:r>
            <a:r>
              <a:rPr kumimoji="1" lang="en-US" altLang="zh-CN" sz="4800" dirty="0" smtClean="0"/>
              <a:t>4</a:t>
            </a:r>
            <a:endParaRPr kumimoji="1" lang="zh-CN" altLang="en-US" sz="4800" dirty="0"/>
          </a:p>
        </p:txBody>
      </p:sp>
      <p:sp>
        <p:nvSpPr>
          <p:cNvPr id="4" name="幻灯片编号占位符 3"/>
          <p:cNvSpPr>
            <a:spLocks noGrp="1"/>
          </p:cNvSpPr>
          <p:nvPr>
            <p:ph type="sldNum" sz="quarter" idx="12"/>
          </p:nvPr>
        </p:nvSpPr>
        <p:spPr/>
        <p:txBody>
          <a:bodyPr/>
          <a:lstStyle/>
          <a:p>
            <a:fld id="{4FAB73BC-B049-4115-A692-8D63A059BFB8}" type="slidenum">
              <a:rPr lang="en-US" smtClean="0"/>
              <a:pPr/>
              <a:t>30</a:t>
            </a:fld>
            <a:endParaRPr lang="en-US" dirty="0"/>
          </a:p>
        </p:txBody>
      </p:sp>
    </p:spTree>
    <p:extLst>
      <p:ext uri="{BB962C8B-B14F-4D97-AF65-F5344CB8AC3E}">
        <p14:creationId xmlns:p14="http://schemas.microsoft.com/office/powerpoint/2010/main" val="11140590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zh-CN" sz="5400" cap="none" dirty="0" smtClean="0"/>
              <a:t>Research</a:t>
            </a:r>
            <a:r>
              <a:rPr kumimoji="1" lang="zh-CN" altLang="en-US" sz="5400" cap="none" dirty="0" smtClean="0"/>
              <a:t> </a:t>
            </a:r>
            <a:r>
              <a:rPr kumimoji="1" lang="en-US" altLang="zh-CN" sz="5400" cap="none" dirty="0" smtClean="0"/>
              <a:t>Questions</a:t>
            </a:r>
            <a:endParaRPr kumimoji="1" lang="zh-CN" altLang="en-US" sz="5400" cap="none" dirty="0"/>
          </a:p>
        </p:txBody>
      </p:sp>
      <p:sp>
        <p:nvSpPr>
          <p:cNvPr id="3" name="内容占位符 2"/>
          <p:cNvSpPr>
            <a:spLocks noGrp="1"/>
          </p:cNvSpPr>
          <p:nvPr>
            <p:ph idx="1"/>
          </p:nvPr>
        </p:nvSpPr>
        <p:spPr>
          <a:xfrm>
            <a:off x="162822" y="694944"/>
            <a:ext cx="6117207" cy="5947396"/>
          </a:xfrm>
        </p:spPr>
        <p:txBody>
          <a:bodyPr>
            <a:normAutofit/>
          </a:bodyPr>
          <a:lstStyle/>
          <a:p>
            <a:r>
              <a:rPr kumimoji="1" lang="en-US" altLang="zh-CN" sz="2400" dirty="0">
                <a:solidFill>
                  <a:schemeClr val="bg1">
                    <a:lumMod val="50000"/>
                  </a:schemeClr>
                </a:solidFill>
              </a:rPr>
              <a:t>RQ1:</a:t>
            </a:r>
            <a:r>
              <a:rPr kumimoji="1" lang="zh-CN" altLang="en-US" sz="2400" dirty="0">
                <a:solidFill>
                  <a:schemeClr val="bg1">
                    <a:lumMod val="50000"/>
                  </a:schemeClr>
                </a:solidFill>
              </a:rPr>
              <a:t> </a:t>
            </a:r>
            <a:r>
              <a:rPr kumimoji="1" lang="en-US" altLang="zh-CN" sz="2400" dirty="0">
                <a:solidFill>
                  <a:schemeClr val="bg1">
                    <a:lumMod val="50000"/>
                  </a:schemeClr>
                </a:solidFill>
              </a:rPr>
              <a:t>Did the use of issue tracking data in existing literature have data leakage</a:t>
            </a:r>
            <a:r>
              <a:rPr kumimoji="1" lang="en-US" altLang="zh-CN" sz="2400" dirty="0" smtClean="0">
                <a:solidFill>
                  <a:schemeClr val="bg1">
                    <a:lumMod val="50000"/>
                  </a:schemeClr>
                </a:solidFill>
              </a:rPr>
              <a:t>?</a:t>
            </a:r>
          </a:p>
          <a:p>
            <a:endParaRPr kumimoji="1" lang="en-US" altLang="zh-CN" sz="2400" dirty="0"/>
          </a:p>
          <a:p>
            <a:r>
              <a:rPr kumimoji="1" lang="en-US" altLang="zh-CN" sz="2400" dirty="0">
                <a:solidFill>
                  <a:schemeClr val="bg1">
                    <a:lumMod val="50000"/>
                  </a:schemeClr>
                </a:solidFill>
              </a:rPr>
              <a:t>RQ2:</a:t>
            </a:r>
            <a:r>
              <a:rPr kumimoji="1" lang="zh-CN" altLang="en-US" sz="2400" dirty="0">
                <a:solidFill>
                  <a:schemeClr val="bg1">
                    <a:lumMod val="50000"/>
                  </a:schemeClr>
                </a:solidFill>
              </a:rPr>
              <a:t> </a:t>
            </a:r>
            <a:r>
              <a:rPr lang="en-US" altLang="zh-CN" sz="2400" dirty="0">
                <a:solidFill>
                  <a:schemeClr val="bg1">
                    <a:lumMod val="50000"/>
                  </a:schemeClr>
                </a:solidFill>
              </a:rPr>
              <a:t>How often do issue reports change their attributes during their life cycle and which attributes may change</a:t>
            </a:r>
            <a:r>
              <a:rPr lang="en-US" altLang="zh-CN" sz="2400" dirty="0" smtClean="0">
                <a:solidFill>
                  <a:schemeClr val="bg1">
                    <a:lumMod val="50000"/>
                  </a:schemeClr>
                </a:solidFill>
              </a:rPr>
              <a:t>?</a:t>
            </a:r>
          </a:p>
          <a:p>
            <a:endParaRPr kumimoji="1" lang="en-US" altLang="zh-CN" sz="2400" dirty="0" smtClean="0">
              <a:solidFill>
                <a:schemeClr val="bg1">
                  <a:lumMod val="50000"/>
                </a:schemeClr>
              </a:solidFill>
            </a:endParaRPr>
          </a:p>
          <a:p>
            <a:r>
              <a:rPr kumimoji="1" lang="en-US" altLang="zh-CN" sz="2400" dirty="0" smtClean="0">
                <a:solidFill>
                  <a:schemeClr val="bg1">
                    <a:lumMod val="50000"/>
                  </a:schemeClr>
                </a:solidFill>
              </a:rPr>
              <a:t>RQ3</a:t>
            </a:r>
            <a:r>
              <a:rPr kumimoji="1" lang="en-US" altLang="zh-CN" sz="2400" dirty="0">
                <a:solidFill>
                  <a:schemeClr val="bg1">
                    <a:lumMod val="50000"/>
                  </a:schemeClr>
                </a:solidFill>
              </a:rPr>
              <a:t>:</a:t>
            </a:r>
            <a:r>
              <a:rPr kumimoji="1" lang="zh-CN" altLang="en-US" sz="2400" dirty="0">
                <a:solidFill>
                  <a:schemeClr val="bg1">
                    <a:lumMod val="50000"/>
                  </a:schemeClr>
                </a:solidFill>
              </a:rPr>
              <a:t> </a:t>
            </a:r>
            <a:r>
              <a:rPr lang="en-US" altLang="zh-CN" sz="2400" dirty="0">
                <a:solidFill>
                  <a:schemeClr val="bg1">
                    <a:lumMod val="50000"/>
                  </a:schemeClr>
                </a:solidFill>
              </a:rPr>
              <a:t>If the data leakage is fixed, are the results still valid</a:t>
            </a:r>
            <a:r>
              <a:rPr lang="en-US" altLang="zh-CN" sz="2400" dirty="0" smtClean="0">
                <a:solidFill>
                  <a:schemeClr val="bg1">
                    <a:lumMod val="50000"/>
                  </a:schemeClr>
                </a:solidFill>
              </a:rPr>
              <a:t>?</a:t>
            </a:r>
          </a:p>
          <a:p>
            <a:endParaRPr kumimoji="1" lang="en-US" altLang="zh-CN" sz="2400" dirty="0">
              <a:solidFill>
                <a:schemeClr val="bg1">
                  <a:lumMod val="50000"/>
                </a:schemeClr>
              </a:solidFill>
            </a:endParaRPr>
          </a:p>
          <a:p>
            <a:r>
              <a:rPr kumimoji="1" lang="en-US" altLang="zh-CN" sz="2400" dirty="0"/>
              <a:t>RQ4:</a:t>
            </a:r>
            <a:r>
              <a:rPr kumimoji="1" lang="zh-CN" altLang="en-US" sz="2400" dirty="0"/>
              <a:t> </a:t>
            </a:r>
            <a:r>
              <a:rPr lang="en-US" altLang="zh-CN" sz="2400" dirty="0"/>
              <a:t>If the validity of the results shifts, which attributes would have the largest impact?</a:t>
            </a:r>
          </a:p>
          <a:p>
            <a:endParaRPr kumimoji="1" lang="zh-CN" altLang="en-US" sz="2400" dirty="0"/>
          </a:p>
        </p:txBody>
      </p:sp>
      <p:sp>
        <p:nvSpPr>
          <p:cNvPr id="4" name="文本占位符 3"/>
          <p:cNvSpPr>
            <a:spLocks noGrp="1"/>
          </p:cNvSpPr>
          <p:nvPr>
            <p:ph type="body" sz="half" idx="2"/>
          </p:nvPr>
        </p:nvSpPr>
        <p:spPr/>
        <p:txBody>
          <a:bodyPr/>
          <a:lstStyle/>
          <a:p>
            <a:endParaRPr kumimoji="1" lang="zh-CN" alt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t>31</a:t>
            </a:fld>
            <a:endParaRPr 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2312" y="2692352"/>
            <a:ext cx="2030730" cy="2971800"/>
          </a:xfrm>
          <a:prstGeom prst="rect">
            <a:avLst/>
          </a:prstGeom>
        </p:spPr>
      </p:pic>
    </p:spTree>
    <p:extLst>
      <p:ext uri="{BB962C8B-B14F-4D97-AF65-F5344CB8AC3E}">
        <p14:creationId xmlns:p14="http://schemas.microsoft.com/office/powerpoint/2010/main" val="12558752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8000" dirty="0" smtClean="0"/>
              <a:t>RQ4</a:t>
            </a:r>
            <a:endParaRPr kumimoji="1" lang="zh-CN" altLang="en-US" sz="8000" dirty="0"/>
          </a:p>
        </p:txBody>
      </p:sp>
      <p:sp>
        <p:nvSpPr>
          <p:cNvPr id="3" name="内容占位符 2"/>
          <p:cNvSpPr>
            <a:spLocks noGrp="1"/>
          </p:cNvSpPr>
          <p:nvPr>
            <p:ph idx="1"/>
          </p:nvPr>
        </p:nvSpPr>
        <p:spPr>
          <a:xfrm>
            <a:off x="628649" y="685800"/>
            <a:ext cx="5434555" cy="5020056"/>
          </a:xfrm>
        </p:spPr>
        <p:txBody>
          <a:bodyPr/>
          <a:lstStyle/>
          <a:p>
            <a:r>
              <a:rPr lang="en-US" altLang="zh-CN" sz="2800" dirty="0"/>
              <a:t>Observe the differences in study results after replacing leaked data with non-leaked data </a:t>
            </a:r>
            <a:r>
              <a:rPr lang="en-US" altLang="zh-CN" sz="2800" dirty="0">
                <a:solidFill>
                  <a:srgbClr val="0070C0"/>
                </a:solidFill>
              </a:rPr>
              <a:t>of single </a:t>
            </a:r>
            <a:r>
              <a:rPr lang="en-US" altLang="zh-CN" sz="2800" dirty="0" smtClean="0">
                <a:solidFill>
                  <a:srgbClr val="0070C0"/>
                </a:solidFill>
              </a:rPr>
              <a:t>attribute</a:t>
            </a:r>
            <a:endParaRPr lang="en-US" altLang="zh-CN" sz="2800" dirty="0">
              <a:solidFill>
                <a:srgbClr val="0070C0"/>
              </a:solidFill>
            </a:endParaRPr>
          </a:p>
        </p:txBody>
      </p:sp>
      <p:sp>
        <p:nvSpPr>
          <p:cNvPr id="4" name="文本占位符 3"/>
          <p:cNvSpPr>
            <a:spLocks noGrp="1"/>
          </p:cNvSpPr>
          <p:nvPr>
            <p:ph type="body" sz="half" idx="2"/>
          </p:nvPr>
        </p:nvSpPr>
        <p:spPr>
          <a:xfrm>
            <a:off x="6360471" y="2423160"/>
            <a:ext cx="2904298" cy="3291840"/>
          </a:xfrm>
        </p:spPr>
        <p:txBody>
          <a:bodyPr>
            <a:normAutofit/>
          </a:bodyPr>
          <a:lstStyle/>
          <a:p>
            <a:r>
              <a:rPr lang="en-US" altLang="zh-CN" sz="2400" dirty="0" smtClean="0"/>
              <a:t>Determine </a:t>
            </a:r>
            <a:r>
              <a:rPr lang="en-US" altLang="zh-CN" sz="2400" dirty="0"/>
              <a:t>the influential attributes </a:t>
            </a:r>
          </a:p>
        </p:txBody>
      </p:sp>
      <p:graphicFrame>
        <p:nvGraphicFramePr>
          <p:cNvPr id="5" name="Table 437"/>
          <p:cNvGraphicFramePr/>
          <p:nvPr>
            <p:extLst>
              <p:ext uri="{D42A27DB-BD31-4B8C-83A1-F6EECF244321}">
                <p14:modId xmlns:p14="http://schemas.microsoft.com/office/powerpoint/2010/main" val="1396321185"/>
              </p:ext>
            </p:extLst>
          </p:nvPr>
        </p:nvGraphicFramePr>
        <p:xfrm>
          <a:off x="429847" y="3018773"/>
          <a:ext cx="5633357" cy="3394710"/>
        </p:xfrm>
        <a:graphic>
          <a:graphicData uri="http://schemas.openxmlformats.org/drawingml/2006/table">
            <a:tbl>
              <a:tblPr firstRow="1" firstCol="1" bandRow="1"/>
              <a:tblGrid>
                <a:gridCol w="1561241"/>
                <a:gridCol w="4072116"/>
              </a:tblGrid>
              <a:tr h="651510">
                <a:tc>
                  <a:txBody>
                    <a:bodyPr/>
                    <a:lstStyle/>
                    <a:p>
                      <a:pPr>
                        <a:defRPr sz="1800" b="0">
                          <a:solidFill>
                            <a:srgbClr val="000000"/>
                          </a:solidFill>
                        </a:defRPr>
                      </a:pPr>
                      <a:r>
                        <a:rPr sz="2000" b="1" dirty="0">
                          <a:solidFill>
                            <a:schemeClr val="tx1"/>
                          </a:solidFill>
                          <a:sym typeface="Tw Cen MT"/>
                        </a:rPr>
                        <a:t>Application</a:t>
                      </a:r>
                    </a:p>
                  </a:txBody>
                  <a:tcPr marL="0" marR="0" marT="0" marB="0" horzOverflow="overflow"/>
                </a:tc>
                <a:tc>
                  <a:txBody>
                    <a:bodyPr/>
                    <a:lstStyle/>
                    <a:p>
                      <a:pPr>
                        <a:defRPr sz="1800" b="0">
                          <a:solidFill>
                            <a:srgbClr val="000000"/>
                          </a:solidFill>
                        </a:defRPr>
                      </a:pPr>
                      <a:r>
                        <a:rPr sz="2000" b="1" dirty="0">
                          <a:solidFill>
                            <a:schemeClr val="tx1"/>
                          </a:solidFill>
                          <a:sym typeface="Tw Cen MT"/>
                        </a:rPr>
                        <a:t>Attributes</a:t>
                      </a:r>
                    </a:p>
                  </a:txBody>
                  <a:tcPr marL="0" marR="0" marT="0" marB="0" horzOverflow="overflow"/>
                </a:tc>
              </a:tr>
              <a:tr h="638068">
                <a:tc>
                  <a:txBody>
                    <a:bodyPr/>
                    <a:lstStyle/>
                    <a:p>
                      <a:pPr>
                        <a:defRPr sz="1800" b="0">
                          <a:solidFill>
                            <a:srgbClr val="000000"/>
                          </a:solidFill>
                        </a:defRPr>
                      </a:pPr>
                      <a:r>
                        <a:rPr sz="2000" b="0">
                          <a:solidFill>
                            <a:schemeClr val="tx1"/>
                          </a:solidFill>
                          <a:sym typeface="Tw Cen MT"/>
                        </a:rPr>
                        <a:t>Issue Localization [icse12]</a:t>
                      </a:r>
                    </a:p>
                  </a:txBody>
                  <a:tcPr marL="0" marR="0" marT="0" marB="0" horzOverflow="overflow"/>
                </a:tc>
                <a:tc>
                  <a:txBody>
                    <a:bodyPr/>
                    <a:lstStyle/>
                    <a:p>
                      <a:pPr>
                        <a:defRPr sz="1800"/>
                      </a:pPr>
                      <a:r>
                        <a:rPr sz="2000" b="0" dirty="0" smtClean="0">
                          <a:solidFill>
                            <a:srgbClr val="C00000"/>
                          </a:solidFill>
                          <a:sym typeface="Tw Cen MT"/>
                        </a:rPr>
                        <a:t>Summary</a:t>
                      </a:r>
                      <a:r>
                        <a:rPr lang="en-US" altLang="zh-CN" sz="2000" b="0" dirty="0" smtClean="0">
                          <a:solidFill>
                            <a:srgbClr val="C00000"/>
                          </a:solidFill>
                          <a:sym typeface="Tw Cen MT"/>
                        </a:rPr>
                        <a:t>,</a:t>
                      </a:r>
                      <a:r>
                        <a:rPr sz="2000" dirty="0" smtClean="0">
                          <a:solidFill>
                            <a:srgbClr val="C00000"/>
                          </a:solidFill>
                          <a:sym typeface="Tw Cen MT"/>
                        </a:rPr>
                        <a:t> </a:t>
                      </a:r>
                      <a:r>
                        <a:rPr sz="2000" dirty="0">
                          <a:solidFill>
                            <a:schemeClr val="tx1"/>
                          </a:solidFill>
                          <a:sym typeface="Tw Cen MT"/>
                        </a:rPr>
                        <a:t>Description</a:t>
                      </a:r>
                    </a:p>
                  </a:txBody>
                  <a:tcPr marL="0" marR="0" marT="0" marB="0" horzOverflow="overflow"/>
                </a:tc>
              </a:tr>
              <a:tr h="638068">
                <a:tc>
                  <a:txBody>
                    <a:bodyPr/>
                    <a:lstStyle/>
                    <a:p>
                      <a:pPr>
                        <a:defRPr sz="1800" b="0">
                          <a:solidFill>
                            <a:srgbClr val="000000"/>
                          </a:solidFill>
                        </a:defRPr>
                      </a:pPr>
                      <a:r>
                        <a:rPr sz="2000" b="0" dirty="0">
                          <a:solidFill>
                            <a:schemeClr val="tx1"/>
                          </a:solidFill>
                          <a:sym typeface="Tw Cen MT"/>
                        </a:rPr>
                        <a:t>Duplicate detection [ase11]</a:t>
                      </a:r>
                    </a:p>
                  </a:txBody>
                  <a:tcPr marL="0" marR="0" marT="0" marB="0" horzOverflow="overflow"/>
                </a:tc>
                <a:tc>
                  <a:txBody>
                    <a:bodyPr/>
                    <a:lstStyle/>
                    <a:p>
                      <a:pPr>
                        <a:defRPr sz="1800"/>
                      </a:pPr>
                      <a:r>
                        <a:rPr sz="2000" b="0" dirty="0" smtClean="0">
                          <a:solidFill>
                            <a:srgbClr val="C00000"/>
                          </a:solidFill>
                          <a:sym typeface="Tw Cen MT"/>
                        </a:rPr>
                        <a:t>Summary</a:t>
                      </a:r>
                      <a:r>
                        <a:rPr lang="en-US" altLang="zh-CN" sz="2000" b="0" dirty="0" smtClean="0">
                          <a:solidFill>
                            <a:srgbClr val="C00000"/>
                          </a:solidFill>
                          <a:sym typeface="Tw Cen MT"/>
                        </a:rPr>
                        <a:t>,</a:t>
                      </a:r>
                      <a:r>
                        <a:rPr sz="2000" dirty="0" smtClean="0">
                          <a:solidFill>
                            <a:schemeClr val="tx1"/>
                          </a:solidFill>
                          <a:sym typeface="Tw Cen MT"/>
                        </a:rPr>
                        <a:t> Description</a:t>
                      </a:r>
                      <a:r>
                        <a:rPr lang="en-US" altLang="zh-CN" sz="2000" dirty="0" smtClean="0">
                          <a:solidFill>
                            <a:schemeClr val="tx1"/>
                          </a:solidFill>
                          <a:sym typeface="Tw Cen MT"/>
                        </a:rPr>
                        <a:t>,</a:t>
                      </a:r>
                      <a:r>
                        <a:rPr sz="2000" dirty="0" smtClean="0">
                          <a:solidFill>
                            <a:schemeClr val="tx1"/>
                          </a:solidFill>
                          <a:sym typeface="Tw Cen MT"/>
                        </a:rPr>
                        <a:t> </a:t>
                      </a:r>
                      <a:r>
                        <a:rPr sz="2000" dirty="0" smtClean="0">
                          <a:solidFill>
                            <a:srgbClr val="C00000"/>
                          </a:solidFill>
                          <a:sym typeface="Tw Cen MT"/>
                        </a:rPr>
                        <a:t>Product</a:t>
                      </a:r>
                      <a:r>
                        <a:rPr lang="en-US" altLang="zh-CN" sz="2000" dirty="0" smtClean="0">
                          <a:solidFill>
                            <a:srgbClr val="C00000"/>
                          </a:solidFill>
                          <a:sym typeface="Tw Cen MT"/>
                        </a:rPr>
                        <a:t>,</a:t>
                      </a:r>
                      <a:r>
                        <a:rPr sz="2000" dirty="0" smtClean="0">
                          <a:solidFill>
                            <a:srgbClr val="C00000"/>
                          </a:solidFill>
                          <a:sym typeface="Tw Cen MT"/>
                        </a:rPr>
                        <a:t> Component</a:t>
                      </a:r>
                      <a:r>
                        <a:rPr lang="en-US" altLang="zh-CN" sz="2000" dirty="0" smtClean="0">
                          <a:solidFill>
                            <a:srgbClr val="C00000"/>
                          </a:solidFill>
                          <a:sym typeface="Tw Cen MT"/>
                        </a:rPr>
                        <a:t>,</a:t>
                      </a:r>
                      <a:r>
                        <a:rPr sz="2000" dirty="0" smtClean="0">
                          <a:solidFill>
                            <a:schemeClr val="tx1"/>
                          </a:solidFill>
                          <a:sym typeface="Tw Cen MT"/>
                        </a:rPr>
                        <a:t> Version</a:t>
                      </a:r>
                      <a:r>
                        <a:rPr lang="en-US" altLang="zh-CN" sz="2000" dirty="0" smtClean="0">
                          <a:solidFill>
                            <a:schemeClr val="tx1"/>
                          </a:solidFill>
                          <a:sym typeface="Tw Cen MT"/>
                        </a:rPr>
                        <a:t>,</a:t>
                      </a:r>
                      <a:r>
                        <a:rPr sz="2000" dirty="0" smtClean="0">
                          <a:solidFill>
                            <a:schemeClr val="tx1"/>
                          </a:solidFill>
                          <a:sym typeface="Tw Cen MT"/>
                        </a:rPr>
                        <a:t> </a:t>
                      </a:r>
                      <a:r>
                        <a:rPr sz="2000" dirty="0" smtClean="0">
                          <a:solidFill>
                            <a:srgbClr val="C00000"/>
                          </a:solidFill>
                          <a:sym typeface="Tw Cen MT"/>
                        </a:rPr>
                        <a:t>Priority</a:t>
                      </a:r>
                      <a:r>
                        <a:rPr lang="en-US" altLang="zh-CN" sz="2000" dirty="0" smtClean="0">
                          <a:solidFill>
                            <a:srgbClr val="C00000"/>
                          </a:solidFill>
                          <a:sym typeface="Tw Cen MT"/>
                        </a:rPr>
                        <a:t>,</a:t>
                      </a:r>
                      <a:r>
                        <a:rPr sz="2000" dirty="0" smtClean="0">
                          <a:solidFill>
                            <a:schemeClr val="tx1"/>
                          </a:solidFill>
                          <a:sym typeface="Tw Cen MT"/>
                        </a:rPr>
                        <a:t> </a:t>
                      </a:r>
                      <a:r>
                        <a:rPr sz="2000" dirty="0">
                          <a:solidFill>
                            <a:schemeClr val="tx1"/>
                          </a:solidFill>
                          <a:sym typeface="Tw Cen MT"/>
                        </a:rPr>
                        <a:t>Type</a:t>
                      </a:r>
                    </a:p>
                  </a:txBody>
                  <a:tcPr marL="0" marR="0" marT="0" marB="0" horzOverflow="overflow"/>
                </a:tc>
              </a:tr>
              <a:tr h="651510">
                <a:tc>
                  <a:txBody>
                    <a:bodyPr/>
                    <a:lstStyle/>
                    <a:p>
                      <a:pPr>
                        <a:defRPr sz="1800" b="0">
                          <a:solidFill>
                            <a:srgbClr val="000000"/>
                          </a:solidFill>
                        </a:defRPr>
                      </a:pPr>
                      <a:r>
                        <a:rPr sz="2000" b="0" dirty="0">
                          <a:solidFill>
                            <a:schemeClr val="tx1"/>
                          </a:solidFill>
                          <a:sym typeface="Tw Cen MT"/>
                        </a:rPr>
                        <a:t>Fix-time Prediction [csmr12]</a:t>
                      </a:r>
                    </a:p>
                  </a:txBody>
                  <a:tcPr marL="0" marR="0" marT="0" marB="0" horzOverflow="overflow"/>
                </a:tc>
                <a:tc>
                  <a:txBody>
                    <a:bodyPr/>
                    <a:lstStyle/>
                    <a:p>
                      <a:pPr>
                        <a:defRPr sz="1800"/>
                      </a:pPr>
                      <a:r>
                        <a:rPr sz="2000" dirty="0" smtClean="0">
                          <a:solidFill>
                            <a:srgbClr val="C00000"/>
                          </a:solidFill>
                          <a:sym typeface="Tw Cen MT"/>
                        </a:rPr>
                        <a:t>Component</a:t>
                      </a:r>
                      <a:r>
                        <a:rPr lang="en-US" altLang="zh-CN" sz="2000" dirty="0" smtClean="0">
                          <a:solidFill>
                            <a:srgbClr val="C00000"/>
                          </a:solidFill>
                          <a:sym typeface="Tw Cen MT"/>
                        </a:rPr>
                        <a:t>,</a:t>
                      </a:r>
                      <a:r>
                        <a:rPr sz="2000" dirty="0" smtClean="0">
                          <a:solidFill>
                            <a:srgbClr val="C00000"/>
                          </a:solidFill>
                          <a:sym typeface="Tw Cen MT"/>
                        </a:rPr>
                        <a:t> Priority</a:t>
                      </a:r>
                      <a:r>
                        <a:rPr lang="en-US" altLang="zh-CN" sz="2000" dirty="0" smtClean="0">
                          <a:solidFill>
                            <a:srgbClr val="C00000"/>
                          </a:solidFill>
                          <a:sym typeface="Tw Cen MT"/>
                        </a:rPr>
                        <a:t>,</a:t>
                      </a:r>
                      <a:r>
                        <a:rPr sz="2000" dirty="0" smtClean="0">
                          <a:solidFill>
                            <a:srgbClr val="C00000"/>
                          </a:solidFill>
                          <a:sym typeface="Tw Cen MT"/>
                        </a:rPr>
                        <a:t> Severity</a:t>
                      </a:r>
                      <a:r>
                        <a:rPr lang="en-US" altLang="zh-CN" sz="2000" dirty="0" smtClean="0">
                          <a:solidFill>
                            <a:srgbClr val="C00000"/>
                          </a:solidFill>
                          <a:sym typeface="Tw Cen MT"/>
                        </a:rPr>
                        <a:t>,</a:t>
                      </a:r>
                      <a:r>
                        <a:rPr sz="2000" dirty="0" smtClean="0">
                          <a:solidFill>
                            <a:srgbClr val="C00000"/>
                          </a:solidFill>
                          <a:sym typeface="Tw Cen MT"/>
                        </a:rPr>
                        <a:t> Platform</a:t>
                      </a:r>
                      <a:r>
                        <a:rPr lang="en-US" altLang="zh-CN" sz="2000" dirty="0" smtClean="0">
                          <a:solidFill>
                            <a:srgbClr val="C00000"/>
                          </a:solidFill>
                          <a:sym typeface="Tw Cen MT"/>
                        </a:rPr>
                        <a:t>,</a:t>
                      </a:r>
                      <a:r>
                        <a:rPr sz="2000" dirty="0" smtClean="0">
                          <a:solidFill>
                            <a:srgbClr val="C00000"/>
                          </a:solidFill>
                          <a:sym typeface="Tw Cen MT"/>
                        </a:rPr>
                        <a:t> OS</a:t>
                      </a:r>
                      <a:r>
                        <a:rPr lang="en-US" altLang="zh-CN" sz="2000" dirty="0" smtClean="0">
                          <a:solidFill>
                            <a:srgbClr val="C00000"/>
                          </a:solidFill>
                          <a:sym typeface="Tw Cen MT"/>
                        </a:rPr>
                        <a:t>,</a:t>
                      </a:r>
                      <a:r>
                        <a:rPr sz="2000" dirty="0" smtClean="0">
                          <a:solidFill>
                            <a:srgbClr val="C00000"/>
                          </a:solidFill>
                          <a:sym typeface="Tw Cen MT"/>
                        </a:rPr>
                        <a:t> </a:t>
                      </a:r>
                      <a:r>
                        <a:rPr sz="2000" dirty="0" smtClean="0">
                          <a:solidFill>
                            <a:schemeClr val="tx1"/>
                          </a:solidFill>
                          <a:sym typeface="Tw Cen MT"/>
                        </a:rPr>
                        <a:t>Reporter</a:t>
                      </a:r>
                      <a:r>
                        <a:rPr lang="en-US" altLang="zh-CN" sz="2000" dirty="0" smtClean="0">
                          <a:solidFill>
                            <a:schemeClr val="tx1"/>
                          </a:solidFill>
                          <a:sym typeface="Tw Cen MT"/>
                        </a:rPr>
                        <a:t>,</a:t>
                      </a:r>
                      <a:r>
                        <a:rPr sz="2000" dirty="0" smtClean="0">
                          <a:solidFill>
                            <a:schemeClr val="tx1"/>
                          </a:solidFill>
                          <a:sym typeface="Tw Cen MT"/>
                        </a:rPr>
                        <a:t> </a:t>
                      </a:r>
                      <a:r>
                        <a:rPr sz="2000" dirty="0" smtClean="0">
                          <a:solidFill>
                            <a:srgbClr val="C00000"/>
                          </a:solidFill>
                          <a:sym typeface="Tw Cen MT"/>
                        </a:rPr>
                        <a:t>Assignee</a:t>
                      </a:r>
                      <a:r>
                        <a:rPr lang="en-US" altLang="zh-CN" sz="2000" smtClean="0">
                          <a:solidFill>
                            <a:srgbClr val="C00000"/>
                          </a:solidFill>
                          <a:sym typeface="Tw Cen MT"/>
                        </a:rPr>
                        <a:t>,</a:t>
                      </a:r>
                      <a:r>
                        <a:rPr sz="2000" smtClean="0">
                          <a:solidFill>
                            <a:srgbClr val="C00000"/>
                          </a:solidFill>
                          <a:sym typeface="Tw Cen MT"/>
                        </a:rPr>
                        <a:t> </a:t>
                      </a:r>
                      <a:r>
                        <a:rPr sz="2000" smtClean="0">
                          <a:solidFill>
                            <a:schemeClr val="tx1"/>
                          </a:solidFill>
                          <a:sym typeface="Tw Cen MT"/>
                        </a:rPr>
                        <a:t>Reported-dat</a:t>
                      </a:r>
                      <a:r>
                        <a:rPr lang="en-US" altLang="zh-CN" sz="2000" smtClean="0">
                          <a:solidFill>
                            <a:schemeClr val="tx1"/>
                          </a:solidFill>
                          <a:sym typeface="Tw Cen MT"/>
                        </a:rPr>
                        <a:t>e</a:t>
                      </a:r>
                      <a:r>
                        <a:rPr sz="2000" smtClean="0">
                          <a:solidFill>
                            <a:schemeClr val="tx1"/>
                          </a:solidFill>
                          <a:sym typeface="Tw Cen MT"/>
                        </a:rPr>
                        <a:t>(year/month/day</a:t>
                      </a:r>
                      <a:r>
                        <a:rPr sz="2000" dirty="0">
                          <a:solidFill>
                            <a:schemeClr val="tx1"/>
                          </a:solidFill>
                          <a:sym typeface="Tw Cen MT"/>
                        </a:rPr>
                        <a:t>)</a:t>
                      </a:r>
                    </a:p>
                  </a:txBody>
                  <a:tcPr marL="0" marR="0" marT="0" marB="0" horzOverflow="overflow"/>
                </a:tc>
              </a:tr>
            </a:tbl>
          </a:graphicData>
        </a:graphic>
      </p:graphicFrame>
      <p:pic>
        <p:nvPicPr>
          <p:cNvPr id="6" name="图片 5"/>
          <p:cNvPicPr>
            <a:picLocks noChangeAspect="1"/>
          </p:cNvPicPr>
          <p:nvPr/>
        </p:nvPicPr>
        <p:blipFill>
          <a:blip r:embed="rId3"/>
          <a:stretch>
            <a:fillRect/>
          </a:stretch>
        </p:blipFill>
        <p:spPr>
          <a:xfrm>
            <a:off x="7351681" y="5968966"/>
            <a:ext cx="1243404" cy="889034"/>
          </a:xfrm>
          <a:prstGeom prst="rect">
            <a:avLst/>
          </a:prstGeom>
        </p:spPr>
      </p:pic>
      <p:pic>
        <p:nvPicPr>
          <p:cNvPr id="7" name="图片 6"/>
          <p:cNvPicPr>
            <a:picLocks noChangeAspect="1"/>
          </p:cNvPicPr>
          <p:nvPr/>
        </p:nvPicPr>
        <p:blipFill>
          <a:blip r:embed="rId4"/>
          <a:stretch>
            <a:fillRect/>
          </a:stretch>
        </p:blipFill>
        <p:spPr>
          <a:xfrm>
            <a:off x="6412230" y="5977264"/>
            <a:ext cx="939451" cy="880736"/>
          </a:xfrm>
          <a:prstGeom prst="rect">
            <a:avLst/>
          </a:prstGeom>
        </p:spPr>
      </p:pic>
      <p:sp>
        <p:nvSpPr>
          <p:cNvPr id="8" name="幻灯片编号占位符 7"/>
          <p:cNvSpPr>
            <a:spLocks noGrp="1"/>
          </p:cNvSpPr>
          <p:nvPr>
            <p:ph type="sldNum" sz="quarter" idx="12"/>
          </p:nvPr>
        </p:nvSpPr>
        <p:spPr/>
        <p:txBody>
          <a:bodyPr/>
          <a:lstStyle/>
          <a:p>
            <a:fld id="{4FAB73BC-B049-4115-A692-8D63A059BFB8}" type="slidenum">
              <a:rPr lang="en-US" smtClean="0"/>
              <a:t>32</a:t>
            </a:fld>
            <a:endParaRPr lang="en-US"/>
          </a:p>
        </p:txBody>
      </p:sp>
    </p:spTree>
    <p:extLst>
      <p:ext uri="{BB962C8B-B14F-4D97-AF65-F5344CB8AC3E}">
        <p14:creationId xmlns:p14="http://schemas.microsoft.com/office/powerpoint/2010/main" val="1232486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8000" dirty="0" smtClean="0"/>
              <a:t>RQ4</a:t>
            </a:r>
            <a:endParaRPr kumimoji="1" lang="zh-CN" altLang="en-US" sz="8000" dirty="0"/>
          </a:p>
        </p:txBody>
      </p:sp>
      <p:sp>
        <p:nvSpPr>
          <p:cNvPr id="3" name="内容占位符 2"/>
          <p:cNvSpPr>
            <a:spLocks noGrp="1"/>
          </p:cNvSpPr>
          <p:nvPr>
            <p:ph idx="1"/>
          </p:nvPr>
        </p:nvSpPr>
        <p:spPr>
          <a:xfrm>
            <a:off x="628649" y="685800"/>
            <a:ext cx="5624923" cy="5020056"/>
          </a:xfrm>
        </p:spPr>
        <p:txBody>
          <a:bodyPr/>
          <a:lstStyle/>
          <a:p>
            <a:r>
              <a:rPr lang="en-US" altLang="zh-CN" sz="2800" dirty="0"/>
              <a:t>Observe the differences in study results after replacing leaked data with non-leaked data </a:t>
            </a:r>
            <a:r>
              <a:rPr lang="en-US" altLang="zh-CN" sz="2800" dirty="0">
                <a:solidFill>
                  <a:srgbClr val="0070C0"/>
                </a:solidFill>
              </a:rPr>
              <a:t>of single </a:t>
            </a:r>
            <a:r>
              <a:rPr lang="en-US" altLang="zh-CN" sz="2800" dirty="0" smtClean="0">
                <a:solidFill>
                  <a:srgbClr val="0070C0"/>
                </a:solidFill>
              </a:rPr>
              <a:t>attribute</a:t>
            </a:r>
            <a:endParaRPr lang="en-US" altLang="zh-CN" sz="2800" dirty="0">
              <a:solidFill>
                <a:srgbClr val="0070C0"/>
              </a:solidFill>
            </a:endParaRPr>
          </a:p>
        </p:txBody>
      </p:sp>
      <p:sp>
        <p:nvSpPr>
          <p:cNvPr id="4" name="文本占位符 3"/>
          <p:cNvSpPr>
            <a:spLocks noGrp="1"/>
          </p:cNvSpPr>
          <p:nvPr>
            <p:ph type="body" sz="half" idx="2"/>
          </p:nvPr>
        </p:nvSpPr>
        <p:spPr>
          <a:xfrm>
            <a:off x="6360471" y="2423160"/>
            <a:ext cx="2904298" cy="3291840"/>
          </a:xfrm>
        </p:spPr>
        <p:txBody>
          <a:bodyPr>
            <a:normAutofit/>
          </a:bodyPr>
          <a:lstStyle/>
          <a:p>
            <a:r>
              <a:rPr lang="en-US" altLang="zh-CN" sz="2400" dirty="0" smtClean="0"/>
              <a:t>Determine </a:t>
            </a:r>
            <a:r>
              <a:rPr lang="en-US" altLang="zh-CN" sz="2400" dirty="0"/>
              <a:t>the influential attributes </a:t>
            </a:r>
          </a:p>
        </p:txBody>
      </p:sp>
      <p:pic>
        <p:nvPicPr>
          <p:cNvPr id="6" name="图片 5"/>
          <p:cNvPicPr>
            <a:picLocks noChangeAspect="1"/>
          </p:cNvPicPr>
          <p:nvPr/>
        </p:nvPicPr>
        <p:blipFill>
          <a:blip r:embed="rId3"/>
          <a:stretch>
            <a:fillRect/>
          </a:stretch>
        </p:blipFill>
        <p:spPr>
          <a:xfrm>
            <a:off x="7351681" y="5968966"/>
            <a:ext cx="1243404" cy="889034"/>
          </a:xfrm>
          <a:prstGeom prst="rect">
            <a:avLst/>
          </a:prstGeom>
        </p:spPr>
      </p:pic>
      <p:pic>
        <p:nvPicPr>
          <p:cNvPr id="7" name="图片 6"/>
          <p:cNvPicPr>
            <a:picLocks noChangeAspect="1"/>
          </p:cNvPicPr>
          <p:nvPr/>
        </p:nvPicPr>
        <p:blipFill>
          <a:blip r:embed="rId4"/>
          <a:stretch>
            <a:fillRect/>
          </a:stretch>
        </p:blipFill>
        <p:spPr>
          <a:xfrm>
            <a:off x="6412230" y="5977264"/>
            <a:ext cx="939451" cy="880736"/>
          </a:xfrm>
          <a:prstGeom prst="rect">
            <a:avLst/>
          </a:prstGeom>
        </p:spPr>
      </p:pic>
      <p:graphicFrame>
        <p:nvGraphicFramePr>
          <p:cNvPr id="8" name="Table 484"/>
          <p:cNvGraphicFramePr/>
          <p:nvPr>
            <p:extLst>
              <p:ext uri="{D42A27DB-BD31-4B8C-83A1-F6EECF244321}">
                <p14:modId xmlns:p14="http://schemas.microsoft.com/office/powerpoint/2010/main" val="1363926525"/>
              </p:ext>
            </p:extLst>
          </p:nvPr>
        </p:nvGraphicFramePr>
        <p:xfrm>
          <a:off x="2741628" y="3262900"/>
          <a:ext cx="1599167" cy="1219200"/>
        </p:xfrm>
        <a:graphic>
          <a:graphicData uri="http://schemas.openxmlformats.org/drawingml/2006/table">
            <a:tbl>
              <a:tblPr/>
              <a:tblGrid>
                <a:gridCol w="1599167"/>
              </a:tblGrid>
              <a:tr h="217170">
                <a:tc>
                  <a:txBody>
                    <a:bodyPr/>
                    <a:lstStyle/>
                    <a:p>
                      <a:pPr>
                        <a:defRPr sz="1800"/>
                      </a:pPr>
                      <a:r>
                        <a:rPr sz="2000" dirty="0">
                          <a:sym typeface="Tw Cen MT"/>
                        </a:rPr>
                        <a:t>Summary</a:t>
                      </a:r>
                    </a:p>
                  </a:txBody>
                  <a:tcPr marL="0" marR="0" marT="0" marB="0" horzOverflow="overflow"/>
                </a:tc>
              </a:tr>
              <a:tr h="217170">
                <a:tc>
                  <a:txBody>
                    <a:bodyPr/>
                    <a:lstStyle/>
                    <a:p>
                      <a:pPr>
                        <a:defRPr sz="1800"/>
                      </a:pPr>
                      <a:r>
                        <a:rPr sz="2000">
                          <a:sym typeface="Tw Cen MT"/>
                        </a:rPr>
                        <a:t>Product</a:t>
                      </a:r>
                    </a:p>
                  </a:txBody>
                  <a:tcPr marL="0" marR="0" marT="0" marB="0" horzOverflow="overflow"/>
                </a:tc>
              </a:tr>
              <a:tr h="217170">
                <a:tc>
                  <a:txBody>
                    <a:bodyPr/>
                    <a:lstStyle/>
                    <a:p>
                      <a:pPr>
                        <a:defRPr sz="1800"/>
                      </a:pPr>
                      <a:r>
                        <a:rPr sz="2000" dirty="0">
                          <a:sym typeface="Tw Cen MT"/>
                        </a:rPr>
                        <a:t>Component</a:t>
                      </a:r>
                    </a:p>
                  </a:txBody>
                  <a:tcPr marL="0" marR="0" marT="0" marB="0" horzOverflow="overflow"/>
                </a:tc>
              </a:tr>
              <a:tr h="217170">
                <a:tc>
                  <a:txBody>
                    <a:bodyPr/>
                    <a:lstStyle/>
                    <a:p>
                      <a:pPr>
                        <a:defRPr sz="1800"/>
                      </a:pPr>
                      <a:r>
                        <a:rPr sz="2000" dirty="0">
                          <a:sym typeface="Tw Cen MT"/>
                        </a:rPr>
                        <a:t>Priority</a:t>
                      </a:r>
                    </a:p>
                  </a:txBody>
                  <a:tcPr marL="0" marR="0" marT="0" marB="0" horzOverflow="overflow"/>
                </a:tc>
              </a:tr>
            </a:tbl>
          </a:graphicData>
        </a:graphic>
      </p:graphicFrame>
      <p:graphicFrame>
        <p:nvGraphicFramePr>
          <p:cNvPr id="9" name="Table 485"/>
          <p:cNvGraphicFramePr/>
          <p:nvPr>
            <p:extLst>
              <p:ext uri="{D42A27DB-BD31-4B8C-83A1-F6EECF244321}">
                <p14:modId xmlns:p14="http://schemas.microsoft.com/office/powerpoint/2010/main" val="1272657597"/>
              </p:ext>
            </p:extLst>
          </p:nvPr>
        </p:nvGraphicFramePr>
        <p:xfrm>
          <a:off x="82291" y="5101321"/>
          <a:ext cx="1517910" cy="1493520"/>
        </p:xfrm>
        <a:graphic>
          <a:graphicData uri="http://schemas.openxmlformats.org/drawingml/2006/table">
            <a:tbl>
              <a:tblPr firstRow="1"/>
              <a:tblGrid>
                <a:gridCol w="1517910"/>
              </a:tblGrid>
              <a:tr h="217170">
                <a:tc>
                  <a:txBody>
                    <a:bodyPr/>
                    <a:lstStyle/>
                    <a:p>
                      <a:pPr>
                        <a:defRPr sz="1800" b="0">
                          <a:solidFill>
                            <a:srgbClr val="000000"/>
                          </a:solidFill>
                        </a:defRPr>
                      </a:pPr>
                      <a:r>
                        <a:rPr sz="2000" b="1" dirty="0">
                          <a:solidFill>
                            <a:schemeClr val="accent2"/>
                          </a:solidFill>
                          <a:sym typeface="Tw Cen MT"/>
                        </a:rPr>
                        <a:t>Summary </a:t>
                      </a:r>
                      <a:r>
                        <a:rPr sz="1800" b="1" dirty="0" smtClean="0">
                          <a:solidFill>
                            <a:schemeClr val="accent2"/>
                          </a:solidFill>
                          <a:sym typeface="Tw Cen MT"/>
                        </a:rPr>
                        <a:t>(</a:t>
                      </a:r>
                      <a:r>
                        <a:rPr lang="en-US" altLang="zh-CN" sz="1800" b="1" dirty="0" smtClean="0">
                          <a:solidFill>
                            <a:schemeClr val="accent2"/>
                          </a:solidFill>
                          <a:sym typeface="Tw Cen MT"/>
                        </a:rPr>
                        <a:t>non-leaked</a:t>
                      </a:r>
                      <a:r>
                        <a:rPr sz="1800" b="1" dirty="0" smtClean="0">
                          <a:solidFill>
                            <a:schemeClr val="accent2"/>
                          </a:solidFill>
                          <a:sym typeface="Tw Cen MT"/>
                        </a:rPr>
                        <a:t>)</a:t>
                      </a:r>
                      <a:endParaRPr sz="1800" b="1" dirty="0">
                        <a:solidFill>
                          <a:schemeClr val="accent2"/>
                        </a:solidFill>
                        <a:sym typeface="Tw Cen MT"/>
                      </a:endParaRPr>
                    </a:p>
                  </a:txBody>
                  <a:tcPr marL="0" marR="0" marT="0" marB="0" horzOverflow="overflow"/>
                </a:tc>
              </a:tr>
              <a:tr h="217170">
                <a:tc>
                  <a:txBody>
                    <a:bodyPr/>
                    <a:lstStyle/>
                    <a:p>
                      <a:pPr>
                        <a:defRPr sz="1800"/>
                      </a:pPr>
                      <a:r>
                        <a:rPr sz="2000" dirty="0">
                          <a:sym typeface="Tw Cen MT"/>
                        </a:rPr>
                        <a:t>Product</a:t>
                      </a:r>
                    </a:p>
                  </a:txBody>
                  <a:tcPr marL="0" marR="0" marT="0" marB="0" horzOverflow="overflow"/>
                </a:tc>
              </a:tr>
              <a:tr h="217170">
                <a:tc>
                  <a:txBody>
                    <a:bodyPr/>
                    <a:lstStyle/>
                    <a:p>
                      <a:pPr>
                        <a:defRPr sz="1800"/>
                      </a:pPr>
                      <a:r>
                        <a:rPr sz="2000" dirty="0">
                          <a:sym typeface="Tw Cen MT"/>
                        </a:rPr>
                        <a:t>Component</a:t>
                      </a:r>
                    </a:p>
                  </a:txBody>
                  <a:tcPr marL="0" marR="0" marT="0" marB="0" horzOverflow="overflow"/>
                </a:tc>
              </a:tr>
              <a:tr h="217170">
                <a:tc>
                  <a:txBody>
                    <a:bodyPr/>
                    <a:lstStyle/>
                    <a:p>
                      <a:pPr>
                        <a:defRPr sz="1800"/>
                      </a:pPr>
                      <a:r>
                        <a:rPr sz="2000" dirty="0">
                          <a:sym typeface="Tw Cen MT"/>
                        </a:rPr>
                        <a:t>Priority</a:t>
                      </a:r>
                    </a:p>
                  </a:txBody>
                  <a:tcPr marL="0" marR="0" marT="0" marB="0" horzOverflow="overflow"/>
                </a:tc>
              </a:tr>
            </a:tbl>
          </a:graphicData>
        </a:graphic>
      </p:graphicFrame>
      <p:graphicFrame>
        <p:nvGraphicFramePr>
          <p:cNvPr id="10" name="Table 486"/>
          <p:cNvGraphicFramePr/>
          <p:nvPr>
            <p:extLst>
              <p:ext uri="{D42A27DB-BD31-4B8C-83A1-F6EECF244321}">
                <p14:modId xmlns:p14="http://schemas.microsoft.com/office/powerpoint/2010/main" val="2145886280"/>
              </p:ext>
            </p:extLst>
          </p:nvPr>
        </p:nvGraphicFramePr>
        <p:xfrm>
          <a:off x="1664213" y="5101321"/>
          <a:ext cx="1485900" cy="1493520"/>
        </p:xfrm>
        <a:graphic>
          <a:graphicData uri="http://schemas.openxmlformats.org/drawingml/2006/table">
            <a:tbl>
              <a:tblPr firstRow="1"/>
              <a:tblGrid>
                <a:gridCol w="1485900"/>
              </a:tblGrid>
              <a:tr h="192574">
                <a:tc>
                  <a:txBody>
                    <a:bodyPr/>
                    <a:lstStyle/>
                    <a:p>
                      <a:pPr marL="0" marR="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lang="en-US" altLang="zh-CN" sz="2000" dirty="0" smtClean="0">
                          <a:sym typeface="Tw Cen MT"/>
                        </a:rPr>
                        <a:t>Summary</a:t>
                      </a:r>
                    </a:p>
                  </a:txBody>
                  <a:tcPr marL="0" marR="0" marT="0" marB="0" horzOverflow="overflow"/>
                </a:tc>
              </a:tr>
              <a:tr h="417163">
                <a:tc>
                  <a:txBody>
                    <a:bodyPr/>
                    <a:lstStyle/>
                    <a:p>
                      <a:pPr>
                        <a:defRPr sz="1800" b="0">
                          <a:solidFill>
                            <a:srgbClr val="000000"/>
                          </a:solidFill>
                        </a:defRPr>
                      </a:pPr>
                      <a:r>
                        <a:rPr lang="en-US" altLang="zh-CN" sz="2000" b="1" dirty="0" smtClean="0">
                          <a:solidFill>
                            <a:schemeClr val="accent2"/>
                          </a:solidFill>
                          <a:sym typeface="Tw Cen MT"/>
                        </a:rPr>
                        <a:t>Product</a:t>
                      </a:r>
                      <a:endParaRPr lang="en-US" altLang="zh-CN" sz="1800" b="1" dirty="0" smtClean="0">
                        <a:solidFill>
                          <a:schemeClr val="accent2"/>
                        </a:solidFill>
                        <a:sym typeface="Tw Cen MT"/>
                      </a:endParaRPr>
                    </a:p>
                    <a:p>
                      <a:pPr>
                        <a:defRPr sz="1800" b="0">
                          <a:solidFill>
                            <a:srgbClr val="000000"/>
                          </a:solidFill>
                        </a:defRPr>
                      </a:pPr>
                      <a:r>
                        <a:rPr lang="en-US" altLang="zh-CN" sz="1800" b="1" dirty="0" smtClean="0">
                          <a:solidFill>
                            <a:schemeClr val="accent2"/>
                          </a:solidFill>
                          <a:sym typeface="Tw Cen MT"/>
                        </a:rPr>
                        <a:t>(non-leaked)</a:t>
                      </a:r>
                      <a:endParaRPr sz="1800" dirty="0">
                        <a:sym typeface="Tw Cen MT"/>
                      </a:endParaRPr>
                    </a:p>
                  </a:txBody>
                  <a:tcPr marL="0" marR="0" marT="0" marB="0" horzOverflow="overflow"/>
                </a:tc>
              </a:tr>
              <a:tr h="217170">
                <a:tc>
                  <a:txBody>
                    <a:bodyPr/>
                    <a:lstStyle/>
                    <a:p>
                      <a:pPr>
                        <a:defRPr sz="1800"/>
                      </a:pPr>
                      <a:r>
                        <a:rPr sz="2000">
                          <a:sym typeface="Tw Cen MT"/>
                        </a:rPr>
                        <a:t>Component</a:t>
                      </a:r>
                    </a:p>
                  </a:txBody>
                  <a:tcPr marL="0" marR="0" marT="0" marB="0" horzOverflow="overflow"/>
                </a:tc>
              </a:tr>
              <a:tr h="217170">
                <a:tc>
                  <a:txBody>
                    <a:bodyPr/>
                    <a:lstStyle/>
                    <a:p>
                      <a:pPr>
                        <a:defRPr sz="1800"/>
                      </a:pPr>
                      <a:r>
                        <a:rPr sz="2000" dirty="0">
                          <a:sym typeface="Tw Cen MT"/>
                        </a:rPr>
                        <a:t>Priority</a:t>
                      </a:r>
                    </a:p>
                  </a:txBody>
                  <a:tcPr marL="0" marR="0" marT="0" marB="0" horzOverflow="overflow"/>
                </a:tc>
              </a:tr>
            </a:tbl>
          </a:graphicData>
        </a:graphic>
      </p:graphicFrame>
      <p:graphicFrame>
        <p:nvGraphicFramePr>
          <p:cNvPr id="11" name="Table 487"/>
          <p:cNvGraphicFramePr/>
          <p:nvPr>
            <p:extLst>
              <p:ext uri="{D42A27DB-BD31-4B8C-83A1-F6EECF244321}">
                <p14:modId xmlns:p14="http://schemas.microsoft.com/office/powerpoint/2010/main" val="831033236"/>
              </p:ext>
            </p:extLst>
          </p:nvPr>
        </p:nvGraphicFramePr>
        <p:xfrm>
          <a:off x="3215750" y="5101321"/>
          <a:ext cx="1476605" cy="1493520"/>
        </p:xfrm>
        <a:graphic>
          <a:graphicData uri="http://schemas.openxmlformats.org/drawingml/2006/table">
            <a:tbl>
              <a:tblPr firstRow="1"/>
              <a:tblGrid>
                <a:gridCol w="1476605"/>
              </a:tblGrid>
              <a:tr h="80279">
                <a:tc>
                  <a:txBody>
                    <a:bodyPr/>
                    <a:lstStyle/>
                    <a:p>
                      <a:pPr marL="0" marR="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lang="en-US" altLang="zh-CN" sz="2000" dirty="0" smtClean="0">
                          <a:sym typeface="Tw Cen MT"/>
                        </a:rPr>
                        <a:t>Summary</a:t>
                      </a:r>
                    </a:p>
                  </a:txBody>
                  <a:tcPr marL="0" marR="0" marT="0" marB="0" horzOverflow="overflow"/>
                </a:tc>
              </a:tr>
              <a:tr h="217170">
                <a:tc>
                  <a:txBody>
                    <a:bodyPr/>
                    <a:lstStyle/>
                    <a:p>
                      <a:pPr marL="0" marR="0" indent="0" algn="l" defTabSz="914400" rtl="0" eaLnBrk="1" fontAlgn="auto" latinLnBrk="0" hangingPunct="1">
                        <a:lnSpc>
                          <a:spcPct val="100000"/>
                        </a:lnSpc>
                        <a:spcBef>
                          <a:spcPts val="0"/>
                        </a:spcBef>
                        <a:spcAft>
                          <a:spcPts val="0"/>
                        </a:spcAft>
                        <a:buClrTx/>
                        <a:buSzTx/>
                        <a:buFontTx/>
                        <a:buNone/>
                        <a:tabLst/>
                        <a:defRPr sz="1800"/>
                      </a:pPr>
                      <a:r>
                        <a:rPr lang="en-US" altLang="zh-CN" sz="2000" dirty="0" smtClean="0">
                          <a:sym typeface="Tw Cen MT"/>
                        </a:rPr>
                        <a:t>Product</a:t>
                      </a:r>
                    </a:p>
                  </a:txBody>
                  <a:tcPr marL="0" marR="0" marT="0" marB="0" horzOverflow="overflow"/>
                </a:tc>
              </a:tr>
              <a:tr h="2171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US" altLang="zh-CN" sz="2000" b="1" i="0" u="none" strike="noStrike" kern="1200" cap="none" spc="0" normalizeH="0" baseline="0" noProof="0" dirty="0" smtClean="0">
                          <a:ln>
                            <a:noFill/>
                          </a:ln>
                          <a:solidFill>
                            <a:srgbClr val="9B2D1F"/>
                          </a:solidFill>
                          <a:effectLst/>
                          <a:uLnTx/>
                          <a:uFillTx/>
                          <a:latin typeface="+mn-lt"/>
                          <a:ea typeface=""/>
                          <a:cs typeface="+mn-cs"/>
                          <a:sym typeface="Tw Cen MT"/>
                        </a:rPr>
                        <a:t>Component</a:t>
                      </a:r>
                      <a:r>
                        <a:rPr kumimoji="0" lang="en-US" altLang="zh-CN" sz="1800" b="1" i="0" u="none" strike="noStrike" kern="1200" cap="none" spc="0" normalizeH="0" baseline="0" noProof="0" dirty="0" smtClean="0">
                          <a:ln>
                            <a:noFill/>
                          </a:ln>
                          <a:solidFill>
                            <a:srgbClr val="9B2D1F"/>
                          </a:solidFill>
                          <a:effectLst/>
                          <a:uLnTx/>
                          <a:uFillTx/>
                          <a:latin typeface="+mn-lt"/>
                          <a:ea typeface="+mn-ea"/>
                          <a:cs typeface="+mn-cs"/>
                          <a:sym typeface="Tw Cen MT"/>
                        </a:rPr>
                        <a:t>(non-leaked)</a:t>
                      </a:r>
                    </a:p>
                  </a:txBody>
                  <a:tcPr marL="0" marR="0" marT="0" marB="0" horzOverflow="overflow"/>
                </a:tc>
              </a:tr>
              <a:tr h="217170">
                <a:tc>
                  <a:txBody>
                    <a:bodyPr/>
                    <a:lstStyle/>
                    <a:p>
                      <a:pPr>
                        <a:defRPr sz="1800"/>
                      </a:pPr>
                      <a:r>
                        <a:rPr sz="2000" dirty="0">
                          <a:sym typeface="Tw Cen MT"/>
                        </a:rPr>
                        <a:t>Priority</a:t>
                      </a:r>
                    </a:p>
                  </a:txBody>
                  <a:tcPr marL="0" marR="0" marT="0" marB="0" horzOverflow="overflow"/>
                </a:tc>
              </a:tr>
            </a:tbl>
          </a:graphicData>
        </a:graphic>
      </p:graphicFrame>
      <p:graphicFrame>
        <p:nvGraphicFramePr>
          <p:cNvPr id="12" name="Table 488"/>
          <p:cNvGraphicFramePr/>
          <p:nvPr>
            <p:extLst>
              <p:ext uri="{D42A27DB-BD31-4B8C-83A1-F6EECF244321}">
                <p14:modId xmlns:p14="http://schemas.microsoft.com/office/powerpoint/2010/main" val="1302239165"/>
              </p:ext>
            </p:extLst>
          </p:nvPr>
        </p:nvGraphicFramePr>
        <p:xfrm>
          <a:off x="4750430" y="5101321"/>
          <a:ext cx="1453509" cy="1493520"/>
        </p:xfrm>
        <a:graphic>
          <a:graphicData uri="http://schemas.openxmlformats.org/drawingml/2006/table">
            <a:tbl>
              <a:tblPr firstRow="1"/>
              <a:tblGrid>
                <a:gridCol w="1453509"/>
              </a:tblGrid>
              <a:tr h="217170">
                <a:tc>
                  <a:txBody>
                    <a:bodyPr/>
                    <a:lstStyle/>
                    <a:p>
                      <a:pPr marL="0" marR="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lang="en-US" altLang="zh-CN" sz="2000" dirty="0" smtClean="0">
                          <a:sym typeface="Tw Cen MT"/>
                        </a:rPr>
                        <a:t>Summary</a:t>
                      </a:r>
                    </a:p>
                  </a:txBody>
                  <a:tcPr marL="0" marR="0" marT="0" marB="0" horzOverflow="overflow"/>
                </a:tc>
              </a:tr>
              <a:tr h="217170">
                <a:tc>
                  <a:txBody>
                    <a:bodyPr/>
                    <a:lstStyle/>
                    <a:p>
                      <a:pPr marL="0" marR="0" indent="0" algn="l" defTabSz="914400" rtl="0" eaLnBrk="1" fontAlgn="auto" latinLnBrk="0" hangingPunct="1">
                        <a:lnSpc>
                          <a:spcPct val="100000"/>
                        </a:lnSpc>
                        <a:spcBef>
                          <a:spcPts val="0"/>
                        </a:spcBef>
                        <a:spcAft>
                          <a:spcPts val="0"/>
                        </a:spcAft>
                        <a:buClrTx/>
                        <a:buSzTx/>
                        <a:buFontTx/>
                        <a:buNone/>
                        <a:tabLst/>
                        <a:defRPr sz="1800"/>
                      </a:pPr>
                      <a:r>
                        <a:rPr lang="en-US" altLang="zh-CN" sz="2000" dirty="0" smtClean="0">
                          <a:sym typeface="Tw Cen MT"/>
                        </a:rPr>
                        <a:t>Product</a:t>
                      </a:r>
                    </a:p>
                  </a:txBody>
                  <a:tcPr marL="0" marR="0" marT="0" marB="0" horzOverflow="overflow"/>
                </a:tc>
              </a:tr>
              <a:tr h="217170">
                <a:tc>
                  <a:txBody>
                    <a:bodyPr/>
                    <a:lstStyle/>
                    <a:p>
                      <a:pPr>
                        <a:defRPr sz="1800"/>
                      </a:pPr>
                      <a:r>
                        <a:rPr lang="en-US" altLang="zh-CN" sz="2000" dirty="0" smtClean="0">
                          <a:sym typeface="Tw Cen MT"/>
                        </a:rPr>
                        <a:t>Component</a:t>
                      </a:r>
                      <a:endParaRPr sz="2000" dirty="0">
                        <a:sym typeface="Tw Cen MT"/>
                      </a:endParaRPr>
                    </a:p>
                  </a:txBody>
                  <a:tcPr marL="0" marR="0" marT="0" marB="0" horzOverflow="overflow"/>
                </a:tc>
              </a:tr>
              <a:tr h="2171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US" altLang="zh-CN" sz="2000" b="1" i="0" u="none" strike="noStrike" kern="1200" cap="none" spc="0" normalizeH="0" baseline="0" noProof="0" dirty="0" smtClean="0">
                          <a:ln>
                            <a:noFill/>
                          </a:ln>
                          <a:solidFill>
                            <a:srgbClr val="9B2D1F"/>
                          </a:solidFill>
                          <a:effectLst/>
                          <a:uLnTx/>
                          <a:uFillTx/>
                          <a:latin typeface="+mn-lt"/>
                          <a:ea typeface=""/>
                          <a:cs typeface="+mn-cs"/>
                          <a:sym typeface="Tw Cen MT"/>
                        </a:rPr>
                        <a:t>Priority </a:t>
                      </a:r>
                      <a:r>
                        <a:rPr kumimoji="0" lang="en-US" altLang="zh-CN" sz="1800" b="1" i="0" u="none" strike="noStrike" kern="1200" cap="none" spc="0" normalizeH="0" baseline="0" noProof="0" dirty="0" smtClean="0">
                          <a:ln>
                            <a:noFill/>
                          </a:ln>
                          <a:solidFill>
                            <a:srgbClr val="9B2D1F"/>
                          </a:solidFill>
                          <a:effectLst/>
                          <a:uLnTx/>
                          <a:uFillTx/>
                          <a:latin typeface="+mn-lt"/>
                          <a:ea typeface="+mn-ea"/>
                          <a:cs typeface="+mn-cs"/>
                          <a:sym typeface="Tw Cen MT"/>
                        </a:rPr>
                        <a:t>(non-leaked)</a:t>
                      </a:r>
                      <a:endParaRPr kumimoji="0" lang="en-US" altLang="zh-CN" sz="2000" b="1" i="0" u="none" strike="noStrike" kern="1200" cap="none" spc="0" normalizeH="0" baseline="0" noProof="0" dirty="0" smtClean="0">
                        <a:ln>
                          <a:noFill/>
                        </a:ln>
                        <a:solidFill>
                          <a:srgbClr val="9B2D1F"/>
                        </a:solidFill>
                        <a:effectLst/>
                        <a:uLnTx/>
                        <a:uFillTx/>
                        <a:latin typeface="+mn-lt"/>
                        <a:ea typeface="+mn-ea"/>
                        <a:cs typeface="+mn-cs"/>
                        <a:sym typeface="Tw Cen MT"/>
                      </a:endParaRPr>
                    </a:p>
                  </a:txBody>
                  <a:tcPr marL="0" marR="0" marT="0" marB="0" horzOverflow="overflow"/>
                </a:tc>
              </a:tr>
            </a:tbl>
          </a:graphicData>
        </a:graphic>
      </p:graphicFrame>
      <p:sp>
        <p:nvSpPr>
          <p:cNvPr id="13" name="Shape 489"/>
          <p:cNvSpPr/>
          <p:nvPr/>
        </p:nvSpPr>
        <p:spPr>
          <a:xfrm flipH="1">
            <a:off x="920941" y="4482987"/>
            <a:ext cx="2492537" cy="547728"/>
          </a:xfrm>
          <a:prstGeom prst="line">
            <a:avLst/>
          </a:prstGeom>
          <a:ln w="15875">
            <a:solidFill>
              <a:schemeClr val="accent1"/>
            </a:solidFill>
            <a:tailEnd type="triangle"/>
          </a:ln>
        </p:spPr>
        <p:txBody>
          <a:bodyPr lIns="34289" rIns="34289"/>
          <a:lstStyle/>
          <a:p>
            <a:endParaRPr sz="1350"/>
          </a:p>
        </p:txBody>
      </p:sp>
      <p:sp>
        <p:nvSpPr>
          <p:cNvPr id="14" name="Shape 490"/>
          <p:cNvSpPr/>
          <p:nvPr/>
        </p:nvSpPr>
        <p:spPr>
          <a:xfrm flipH="1">
            <a:off x="2468459" y="4508875"/>
            <a:ext cx="963706" cy="483464"/>
          </a:xfrm>
          <a:prstGeom prst="line">
            <a:avLst/>
          </a:prstGeom>
          <a:ln w="15875">
            <a:solidFill>
              <a:schemeClr val="accent1"/>
            </a:solidFill>
            <a:tailEnd type="triangle"/>
          </a:ln>
        </p:spPr>
        <p:txBody>
          <a:bodyPr lIns="34289" rIns="34289"/>
          <a:lstStyle/>
          <a:p>
            <a:endParaRPr sz="1350"/>
          </a:p>
        </p:txBody>
      </p:sp>
      <p:sp>
        <p:nvSpPr>
          <p:cNvPr id="15" name="Shape 491"/>
          <p:cNvSpPr/>
          <p:nvPr/>
        </p:nvSpPr>
        <p:spPr>
          <a:xfrm>
            <a:off x="3511389" y="4514701"/>
            <a:ext cx="785494" cy="505786"/>
          </a:xfrm>
          <a:prstGeom prst="line">
            <a:avLst/>
          </a:prstGeom>
          <a:ln w="15875">
            <a:solidFill>
              <a:schemeClr val="accent1"/>
            </a:solidFill>
            <a:tailEnd type="triangle"/>
          </a:ln>
        </p:spPr>
        <p:txBody>
          <a:bodyPr lIns="34289" rIns="34289"/>
          <a:lstStyle/>
          <a:p>
            <a:endParaRPr sz="1350"/>
          </a:p>
        </p:txBody>
      </p:sp>
      <p:sp>
        <p:nvSpPr>
          <p:cNvPr id="16" name="Shape 492"/>
          <p:cNvSpPr/>
          <p:nvPr/>
        </p:nvSpPr>
        <p:spPr>
          <a:xfrm>
            <a:off x="3502831" y="4491203"/>
            <a:ext cx="2462006" cy="564911"/>
          </a:xfrm>
          <a:prstGeom prst="line">
            <a:avLst/>
          </a:prstGeom>
          <a:ln w="15875">
            <a:solidFill>
              <a:schemeClr val="accent1"/>
            </a:solidFill>
            <a:tailEnd type="triangle"/>
          </a:ln>
        </p:spPr>
        <p:txBody>
          <a:bodyPr lIns="34289" rIns="34289"/>
          <a:lstStyle/>
          <a:p>
            <a:endParaRPr sz="1350"/>
          </a:p>
        </p:txBody>
      </p:sp>
      <p:sp>
        <p:nvSpPr>
          <p:cNvPr id="17" name="圆角矩形 16"/>
          <p:cNvSpPr/>
          <p:nvPr/>
        </p:nvSpPr>
        <p:spPr>
          <a:xfrm>
            <a:off x="3843627" y="2851143"/>
            <a:ext cx="1667435" cy="485237"/>
          </a:xfrm>
          <a:prstGeom prst="roundRect">
            <a:avLst/>
          </a:prstGeom>
          <a:solidFill>
            <a:srgbClr val="FFFFFF"/>
          </a:solidFill>
          <a:ln w="15875" cap="flat">
            <a:solidFill>
              <a:schemeClr val="tx1"/>
            </a:solidFill>
            <a:prstDash val="solid"/>
            <a:round/>
          </a:ln>
          <a:effectLst>
            <a:outerShdw blurRad="508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fromWordArt="0" anchor="ctr" anchorCtr="0" forceAA="0" compatLnSpc="1">
            <a:prstTxWarp prst="textNoShape">
              <a:avLst/>
            </a:prstTxWarp>
            <a:spAutoFit/>
          </a:bodyPr>
          <a:lstStyle/>
          <a:p>
            <a:pPr algn="ctr">
              <a:defRPr>
                <a:latin typeface="Times New Roman"/>
                <a:ea typeface="Times New Roman"/>
                <a:cs typeface="Times New Roman"/>
                <a:sym typeface="Times New Roman"/>
              </a:defRPr>
            </a:pPr>
            <a:r>
              <a:rPr lang="en-US" altLang="zh-CN" sz="2400" b="1" dirty="0" smtClean="0">
                <a:latin typeface="幼圆"/>
                <a:ea typeface="幼圆"/>
                <a:cs typeface="幼圆"/>
                <a:sym typeface="幼圆"/>
              </a:rPr>
              <a:t>leaked</a:t>
            </a:r>
            <a:r>
              <a:rPr lang="zh-CN" altLang="en-US" sz="2400" b="1" dirty="0" smtClean="0">
                <a:latin typeface="幼圆"/>
                <a:ea typeface="幼圆"/>
                <a:cs typeface="幼圆"/>
                <a:sym typeface="幼圆"/>
              </a:rPr>
              <a:t> </a:t>
            </a:r>
            <a:r>
              <a:rPr lang="en-US" altLang="zh-CN" sz="2400" b="1" dirty="0" smtClean="0">
                <a:latin typeface="幼圆"/>
                <a:ea typeface="幼圆"/>
                <a:cs typeface="幼圆"/>
                <a:sym typeface="幼圆"/>
              </a:rPr>
              <a:t>data</a:t>
            </a:r>
            <a:endParaRPr lang="en-US" altLang="zh-CN" sz="2400" b="1" dirty="0">
              <a:latin typeface="幼圆"/>
              <a:ea typeface="幼圆"/>
              <a:cs typeface="幼圆"/>
              <a:sym typeface="幼圆"/>
            </a:endParaRPr>
          </a:p>
        </p:txBody>
      </p:sp>
      <p:sp>
        <p:nvSpPr>
          <p:cNvPr id="5" name="文本框 4"/>
          <p:cNvSpPr txBox="1"/>
          <p:nvPr/>
        </p:nvSpPr>
        <p:spPr>
          <a:xfrm>
            <a:off x="9715500" y="3151414"/>
            <a:ext cx="184731" cy="369332"/>
          </a:xfrm>
          <a:prstGeom prst="rect">
            <a:avLst/>
          </a:prstGeom>
          <a:noFill/>
        </p:spPr>
        <p:txBody>
          <a:bodyPr wrap="none" rtlCol="0">
            <a:spAutoFit/>
          </a:bodyPr>
          <a:lstStyle/>
          <a:p>
            <a:endParaRPr kumimoji="1" lang="zh-CN" altLang="en-US" dirty="0"/>
          </a:p>
        </p:txBody>
      </p:sp>
      <p:sp>
        <p:nvSpPr>
          <p:cNvPr id="19" name="幻灯片编号占位符 18"/>
          <p:cNvSpPr>
            <a:spLocks noGrp="1"/>
          </p:cNvSpPr>
          <p:nvPr>
            <p:ph type="sldNum" sz="quarter" idx="12"/>
          </p:nvPr>
        </p:nvSpPr>
        <p:spPr/>
        <p:txBody>
          <a:bodyPr/>
          <a:lstStyle/>
          <a:p>
            <a:fld id="{4FAB73BC-B049-4115-A692-8D63A059BFB8}" type="slidenum">
              <a:rPr lang="en-US" smtClean="0"/>
              <a:t>33</a:t>
            </a:fld>
            <a:endParaRPr lang="en-US"/>
          </a:p>
        </p:txBody>
      </p:sp>
      <p:sp>
        <p:nvSpPr>
          <p:cNvPr id="18" name="圆角矩形 17"/>
          <p:cNvSpPr/>
          <p:nvPr/>
        </p:nvSpPr>
        <p:spPr>
          <a:xfrm>
            <a:off x="48987" y="2775859"/>
            <a:ext cx="6171281" cy="4033157"/>
          </a:xfrm>
          <a:prstGeom prst="roundRect">
            <a:avLst>
              <a:gd name="adj" fmla="val 8211"/>
            </a:avLst>
          </a:prstGeom>
          <a:solidFill>
            <a:srgbClr val="D34817">
              <a:alpha val="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216202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462321" y="1982576"/>
            <a:ext cx="7995877" cy="1110246"/>
          </a:xfrm>
          <a:prstGeom prst="roundRect">
            <a:avLst>
              <a:gd name="adj" fmla="val 7738"/>
            </a:avLst>
          </a:prstGeom>
          <a:solidFill>
            <a:srgbClr val="D34817">
              <a:alpha val="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a:solidFill>
                <a:schemeClr val="tx1"/>
              </a:solidFill>
            </a:endParaRPr>
          </a:p>
        </p:txBody>
      </p:sp>
      <p:sp>
        <p:nvSpPr>
          <p:cNvPr id="2" name="标题 1"/>
          <p:cNvSpPr>
            <a:spLocks noGrp="1"/>
          </p:cNvSpPr>
          <p:nvPr>
            <p:ph type="title"/>
          </p:nvPr>
        </p:nvSpPr>
        <p:spPr/>
        <p:txBody>
          <a:bodyPr>
            <a:normAutofit/>
          </a:bodyPr>
          <a:lstStyle/>
          <a:p>
            <a:r>
              <a:rPr kumimoji="1" lang="en-US" altLang="zh-CN" sz="8000" dirty="0" smtClean="0"/>
              <a:t>RQ4</a:t>
            </a:r>
            <a:r>
              <a:rPr kumimoji="1" lang="zh-CN" altLang="en-US" sz="3600" dirty="0"/>
              <a:t> </a:t>
            </a:r>
            <a:r>
              <a:rPr kumimoji="1" lang="en-US" altLang="zh-CN" sz="3600" dirty="0"/>
              <a:t>result</a:t>
            </a:r>
            <a:endParaRPr kumimoji="1" lang="zh-CN" altLang="en-US" sz="8000" dirty="0"/>
          </a:p>
        </p:txBody>
      </p:sp>
      <p:sp>
        <p:nvSpPr>
          <p:cNvPr id="3" name="内容占位符 2"/>
          <p:cNvSpPr>
            <a:spLocks noGrp="1"/>
          </p:cNvSpPr>
          <p:nvPr>
            <p:ph idx="1"/>
          </p:nvPr>
        </p:nvSpPr>
        <p:spPr>
          <a:xfrm>
            <a:off x="685800" y="2121407"/>
            <a:ext cx="7772400" cy="4494545"/>
          </a:xfrm>
        </p:spPr>
        <p:txBody>
          <a:bodyPr>
            <a:normAutofit/>
          </a:bodyPr>
          <a:lstStyle/>
          <a:p>
            <a:r>
              <a:rPr kumimoji="1" lang="en-US" altLang="zh-CN" sz="2800" spc="-150" dirty="0"/>
              <a:t>Issue</a:t>
            </a:r>
            <a:r>
              <a:rPr kumimoji="1" lang="zh-CN" altLang="en-US" sz="2800" spc="-150" dirty="0"/>
              <a:t> </a:t>
            </a:r>
            <a:r>
              <a:rPr kumimoji="1" lang="en-US" altLang="zh-CN" sz="2800" spc="-150" dirty="0" smtClean="0"/>
              <a:t>Localization:</a:t>
            </a:r>
            <a:r>
              <a:rPr kumimoji="1" lang="zh-CN" altLang="en-US" sz="2800" spc="-150" dirty="0" smtClean="0"/>
              <a:t> </a:t>
            </a:r>
            <a:endParaRPr kumimoji="1" lang="en-US" altLang="zh-CN" sz="2800" spc="-150" dirty="0" smtClean="0"/>
          </a:p>
          <a:p>
            <a:pPr lvl="1"/>
            <a:r>
              <a:rPr kumimoji="1" lang="en-US" altLang="zh-CN" sz="2600" spc="-150" dirty="0"/>
              <a:t>s</a:t>
            </a:r>
            <a:r>
              <a:rPr kumimoji="1" lang="en-US" altLang="zh-CN" sz="2600" spc="-150" dirty="0" smtClean="0"/>
              <a:t>ummary</a:t>
            </a:r>
          </a:p>
          <a:p>
            <a:pPr lvl="1"/>
            <a:endParaRPr lang="zh-CN" altLang="en-US" sz="2600" dirty="0"/>
          </a:p>
          <a:p>
            <a:r>
              <a:rPr kumimoji="1" lang="en-US" altLang="zh-CN" sz="2800" dirty="0" smtClean="0"/>
              <a:t>Duplicate</a:t>
            </a:r>
            <a:r>
              <a:rPr kumimoji="1" lang="zh-CN" altLang="en-US" sz="2800" dirty="0" smtClean="0"/>
              <a:t> </a:t>
            </a:r>
            <a:r>
              <a:rPr kumimoji="1" lang="en-US" altLang="zh-CN" sz="2800" dirty="0" smtClean="0"/>
              <a:t>Detection:</a:t>
            </a:r>
          </a:p>
          <a:p>
            <a:pPr lvl="1"/>
            <a:r>
              <a:rPr kumimoji="1" lang="en-US" altLang="zh-CN" sz="2600" dirty="0" smtClean="0"/>
              <a:t>summary </a:t>
            </a:r>
            <a:r>
              <a:rPr kumimoji="1" lang="en-US" altLang="zh-CN" sz="2600" dirty="0"/>
              <a:t>&gt; component &gt; product &gt; priority </a:t>
            </a:r>
            <a:endParaRPr kumimoji="1" lang="en-US" altLang="zh-CN" sz="2600" dirty="0" smtClean="0"/>
          </a:p>
          <a:p>
            <a:pPr lvl="1"/>
            <a:endParaRPr kumimoji="1" lang="en-US" altLang="zh-CN" sz="2600" dirty="0"/>
          </a:p>
          <a:p>
            <a:r>
              <a:rPr kumimoji="1" lang="en-US" altLang="zh-CN" sz="2800" dirty="0" smtClean="0"/>
              <a:t>Fix</a:t>
            </a:r>
            <a:r>
              <a:rPr kumimoji="1" lang="zh-CN" altLang="en-US" sz="2800" dirty="0" smtClean="0"/>
              <a:t> </a:t>
            </a:r>
            <a:r>
              <a:rPr kumimoji="1" lang="en-US" altLang="zh-CN" sz="2800" dirty="0" smtClean="0"/>
              <a:t>Time</a:t>
            </a:r>
            <a:r>
              <a:rPr kumimoji="1" lang="zh-CN" altLang="en-US" sz="2800" dirty="0" smtClean="0"/>
              <a:t> </a:t>
            </a:r>
            <a:r>
              <a:rPr kumimoji="1" lang="en-US" altLang="zh-CN" sz="2800" dirty="0" smtClean="0"/>
              <a:t>Prediction:</a:t>
            </a:r>
          </a:p>
          <a:p>
            <a:pPr lvl="1"/>
            <a:r>
              <a:rPr kumimoji="1" lang="en-US" altLang="zh-CN" sz="2600" dirty="0"/>
              <a:t>assignee &gt; component, priority, severity &gt; OS, platform </a:t>
            </a:r>
          </a:p>
        </p:txBody>
      </p:sp>
      <p:sp>
        <p:nvSpPr>
          <p:cNvPr id="4" name="圆角矩形 3"/>
          <p:cNvSpPr/>
          <p:nvPr/>
        </p:nvSpPr>
        <p:spPr>
          <a:xfrm>
            <a:off x="462323" y="4858869"/>
            <a:ext cx="7995877" cy="1452283"/>
          </a:xfrm>
          <a:prstGeom prst="roundRect">
            <a:avLst>
              <a:gd name="adj" fmla="val 7738"/>
            </a:avLst>
          </a:prstGeom>
          <a:solidFill>
            <a:srgbClr val="D34817">
              <a:alpha val="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a:solidFill>
                <a:schemeClr val="tx1"/>
              </a:solidFill>
            </a:endParaRPr>
          </a:p>
        </p:txBody>
      </p:sp>
      <p:sp>
        <p:nvSpPr>
          <p:cNvPr id="6" name="圆角矩形 5"/>
          <p:cNvSpPr/>
          <p:nvPr/>
        </p:nvSpPr>
        <p:spPr>
          <a:xfrm>
            <a:off x="462322" y="3245221"/>
            <a:ext cx="7995877" cy="1452283"/>
          </a:xfrm>
          <a:prstGeom prst="roundRect">
            <a:avLst>
              <a:gd name="adj" fmla="val 7738"/>
            </a:avLst>
          </a:prstGeom>
          <a:solidFill>
            <a:srgbClr val="D34817">
              <a:alpha val="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a:solidFill>
                <a:schemeClr val="tx1"/>
              </a:solidFill>
            </a:endParaRPr>
          </a:p>
        </p:txBody>
      </p:sp>
      <p:sp>
        <p:nvSpPr>
          <p:cNvPr id="8" name="矩形 7"/>
          <p:cNvSpPr/>
          <p:nvPr/>
        </p:nvSpPr>
        <p:spPr>
          <a:xfrm>
            <a:off x="3352798" y="246947"/>
            <a:ext cx="5647765" cy="1200329"/>
          </a:xfrm>
          <a:prstGeom prst="rect">
            <a:avLst/>
          </a:prstGeom>
          <a:ln w="28575">
            <a:solidFill>
              <a:srgbClr val="C00000"/>
            </a:solidFill>
            <a:prstDash val="dashDot"/>
          </a:ln>
        </p:spPr>
        <p:txBody>
          <a:bodyPr wrap="square">
            <a:spAutoFit/>
          </a:bodyPr>
          <a:lstStyle/>
          <a:p>
            <a:r>
              <a:rPr lang="en-US" altLang="zh-CN" sz="2400" dirty="0" smtClean="0">
                <a:latin typeface="DengXian" charset="-122"/>
                <a:ea typeface="DengXian" charset="-122"/>
                <a:cs typeface="DengXian" charset="-122"/>
              </a:rPr>
              <a:t>Leakages </a:t>
            </a:r>
            <a:r>
              <a:rPr lang="en-US" altLang="zh-CN" sz="2400" dirty="0">
                <a:latin typeface="DengXian" charset="-122"/>
                <a:ea typeface="DengXian" charset="-122"/>
                <a:cs typeface="DengXian" charset="-122"/>
              </a:rPr>
              <a:t>in </a:t>
            </a:r>
            <a:r>
              <a:rPr lang="en-US" altLang="zh-CN" sz="2400" b="1" dirty="0" smtClean="0">
                <a:latin typeface="DengXian" charset="-122"/>
                <a:ea typeface="DengXian" charset="-122"/>
                <a:cs typeface="DengXian" charset="-122"/>
              </a:rPr>
              <a:t>summary</a:t>
            </a:r>
            <a:r>
              <a:rPr lang="en-US" altLang="zh-CN" sz="2400" b="1" dirty="0">
                <a:latin typeface="DengXian" charset="-122"/>
                <a:ea typeface="DengXian" charset="-122"/>
                <a:cs typeface="DengXian" charset="-122"/>
              </a:rPr>
              <a:t>, component, and assignee </a:t>
            </a:r>
            <a:r>
              <a:rPr lang="en-US" altLang="zh-CN" sz="2400" dirty="0">
                <a:latin typeface="DengXian" charset="-122"/>
                <a:ea typeface="DengXian" charset="-122"/>
                <a:cs typeface="DengXian" charset="-122"/>
              </a:rPr>
              <a:t>have the largest impact on the model performance </a:t>
            </a:r>
          </a:p>
        </p:txBody>
      </p:sp>
      <p:sp>
        <p:nvSpPr>
          <p:cNvPr id="5" name="幻灯片编号占位符 4"/>
          <p:cNvSpPr>
            <a:spLocks noGrp="1"/>
          </p:cNvSpPr>
          <p:nvPr>
            <p:ph type="sldNum" sz="quarter" idx="12"/>
          </p:nvPr>
        </p:nvSpPr>
        <p:spPr/>
        <p:txBody>
          <a:bodyPr/>
          <a:lstStyle/>
          <a:p>
            <a:fld id="{4FAB73BC-B049-4115-A692-8D63A059BFB8}" type="slidenum">
              <a:rPr lang="en-US" smtClean="0"/>
              <a:t>34</a:t>
            </a:fld>
            <a:endParaRPr lang="en-US"/>
          </a:p>
        </p:txBody>
      </p:sp>
    </p:spTree>
    <p:extLst>
      <p:ext uri="{BB962C8B-B14F-4D97-AF65-F5344CB8AC3E}">
        <p14:creationId xmlns:p14="http://schemas.microsoft.com/office/powerpoint/2010/main" val="17753306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cap="none" dirty="0" smtClean="0"/>
              <a:t>Take-away</a:t>
            </a:r>
            <a:endParaRPr kumimoji="1" lang="zh-CN" altLang="en-US" cap="none" dirty="0"/>
          </a:p>
        </p:txBody>
      </p:sp>
      <p:sp>
        <p:nvSpPr>
          <p:cNvPr id="3" name="内容占位符 2"/>
          <p:cNvSpPr>
            <a:spLocks noGrp="1"/>
          </p:cNvSpPr>
          <p:nvPr>
            <p:ph idx="1"/>
          </p:nvPr>
        </p:nvSpPr>
        <p:spPr/>
        <p:txBody>
          <a:bodyPr>
            <a:normAutofit/>
          </a:bodyPr>
          <a:lstStyle/>
          <a:p>
            <a:r>
              <a:rPr kumimoji="1" lang="en-US" altLang="zh-CN" sz="2800" dirty="0" smtClean="0"/>
              <a:t>Fix</a:t>
            </a:r>
            <a:r>
              <a:rPr kumimoji="1" lang="zh-CN" altLang="en-US" sz="2800" dirty="0" smtClean="0"/>
              <a:t> </a:t>
            </a:r>
            <a:r>
              <a:rPr kumimoji="1" lang="en-US" altLang="zh-CN" sz="2800" dirty="0" smtClean="0"/>
              <a:t>the</a:t>
            </a:r>
            <a:r>
              <a:rPr kumimoji="1" lang="zh-CN" altLang="en-US" sz="2800" dirty="0" smtClean="0"/>
              <a:t> </a:t>
            </a:r>
            <a:r>
              <a:rPr kumimoji="1" lang="en-US" altLang="zh-CN" sz="2800" dirty="0" smtClean="0"/>
              <a:t>data</a:t>
            </a:r>
            <a:r>
              <a:rPr kumimoji="1" lang="zh-CN" altLang="en-US" sz="2800" dirty="0" smtClean="0"/>
              <a:t> </a:t>
            </a:r>
            <a:r>
              <a:rPr kumimoji="1" lang="en-US" altLang="zh-CN" sz="2800" dirty="0" smtClean="0"/>
              <a:t>leakage</a:t>
            </a:r>
            <a:r>
              <a:rPr kumimoji="1" lang="zh-CN" altLang="en-US" sz="2800" dirty="0" smtClean="0"/>
              <a:t> </a:t>
            </a:r>
            <a:r>
              <a:rPr kumimoji="1" lang="en-US" altLang="zh-CN" sz="2800" dirty="0" smtClean="0"/>
              <a:t>through</a:t>
            </a:r>
            <a:r>
              <a:rPr kumimoji="1" lang="zh-CN" altLang="en-US" sz="2800" dirty="0" smtClean="0"/>
              <a:t> </a:t>
            </a:r>
            <a:r>
              <a:rPr kumimoji="1" lang="en-US" altLang="zh-CN" sz="2800" dirty="0" smtClean="0"/>
              <a:t>change</a:t>
            </a:r>
            <a:r>
              <a:rPr kumimoji="1" lang="zh-CN" altLang="en-US" sz="2800" dirty="0" smtClean="0"/>
              <a:t> </a:t>
            </a:r>
            <a:r>
              <a:rPr kumimoji="1" lang="en-US" altLang="zh-CN" sz="2800" dirty="0" smtClean="0"/>
              <a:t>history</a:t>
            </a:r>
          </a:p>
          <a:p>
            <a:r>
              <a:rPr kumimoji="1" lang="en-US" altLang="zh-CN" sz="2800" dirty="0" smtClean="0"/>
              <a:t>Data </a:t>
            </a:r>
            <a:r>
              <a:rPr kumimoji="1" lang="en-US" altLang="zh-CN" sz="2800" dirty="0"/>
              <a:t>leakage leads to biased</a:t>
            </a:r>
            <a:r>
              <a:rPr kumimoji="1" lang="zh-CN" altLang="en-US" sz="2800" dirty="0"/>
              <a:t> </a:t>
            </a:r>
            <a:r>
              <a:rPr kumimoji="1" lang="en-US" altLang="zh-CN" sz="2800" dirty="0"/>
              <a:t>results</a:t>
            </a:r>
            <a:r>
              <a:rPr kumimoji="1" lang="zh-CN" altLang="en-US" sz="2800" dirty="0"/>
              <a:t> </a:t>
            </a:r>
            <a:r>
              <a:rPr kumimoji="1" lang="en-US" altLang="zh-CN" sz="2800" dirty="0"/>
              <a:t>even</a:t>
            </a:r>
            <a:r>
              <a:rPr kumimoji="1" lang="zh-CN" altLang="en-US" sz="2800" dirty="0"/>
              <a:t> </a:t>
            </a:r>
            <a:r>
              <a:rPr kumimoji="1" lang="en-US" altLang="zh-CN" sz="2800" dirty="0"/>
              <a:t>though</a:t>
            </a:r>
            <a:r>
              <a:rPr kumimoji="1" lang="zh-CN" altLang="en-US" sz="2800" dirty="0"/>
              <a:t> </a:t>
            </a:r>
            <a:r>
              <a:rPr kumimoji="1" lang="en-US" altLang="zh-CN" sz="2800" dirty="0"/>
              <a:t>the extent is not striking </a:t>
            </a:r>
            <a:endParaRPr kumimoji="1" lang="en-US" altLang="zh-CN" sz="2800" dirty="0" smtClean="0"/>
          </a:p>
          <a:p>
            <a:r>
              <a:rPr kumimoji="1" lang="en-US" altLang="zh-CN" sz="2800" dirty="0" smtClean="0"/>
              <a:t>Leakages</a:t>
            </a:r>
            <a:r>
              <a:rPr kumimoji="1" lang="zh-CN" altLang="en-US" sz="2800" dirty="0" smtClean="0"/>
              <a:t> </a:t>
            </a:r>
            <a:r>
              <a:rPr kumimoji="1" lang="en-US" altLang="zh-CN" sz="2800" dirty="0" smtClean="0"/>
              <a:t>in</a:t>
            </a:r>
            <a:r>
              <a:rPr kumimoji="1" lang="zh-CN" altLang="en-US" sz="2800" dirty="0" smtClean="0"/>
              <a:t> </a:t>
            </a:r>
            <a:r>
              <a:rPr kumimoji="1" lang="en-US" altLang="zh-CN" sz="2800" i="1" dirty="0"/>
              <a:t>summary, component, and assignee </a:t>
            </a:r>
            <a:r>
              <a:rPr kumimoji="1" lang="en-US" altLang="zh-CN" sz="2800" dirty="0"/>
              <a:t>have the largest impact on the model performance </a:t>
            </a:r>
            <a:endParaRPr kumimoji="1" lang="en-US" altLang="zh-CN" sz="2800" dirty="0" smtClean="0"/>
          </a:p>
          <a:p>
            <a:r>
              <a:rPr kumimoji="1" lang="en-US" altLang="zh-CN" sz="2800" dirty="0" smtClean="0"/>
              <a:t>Have</a:t>
            </a:r>
            <a:r>
              <a:rPr kumimoji="1" lang="zh-CN" altLang="en-US" sz="2800" dirty="0" smtClean="0"/>
              <a:t> </a:t>
            </a:r>
            <a:r>
              <a:rPr kumimoji="1" lang="en-US" altLang="zh-CN" sz="2800" dirty="0" smtClean="0"/>
              <a:t>a </a:t>
            </a:r>
            <a:r>
              <a:rPr kumimoji="1" lang="en-US" altLang="zh-CN" sz="2800" dirty="0"/>
              <a:t>full understanding of t</a:t>
            </a:r>
            <a:r>
              <a:rPr kumimoji="1" lang="en-US" altLang="zh-CN" sz="2800" dirty="0" smtClean="0"/>
              <a:t>he</a:t>
            </a:r>
            <a:r>
              <a:rPr kumimoji="1" lang="zh-CN" altLang="en-US" sz="2800" dirty="0" smtClean="0"/>
              <a:t> </a:t>
            </a:r>
            <a:r>
              <a:rPr kumimoji="1" lang="en-US" altLang="zh-CN" sz="2800" dirty="0" smtClean="0"/>
              <a:t>application </a:t>
            </a:r>
            <a:r>
              <a:rPr kumimoji="1" lang="en-US" altLang="zh-CN" sz="2800" dirty="0"/>
              <a:t>scenarios, the origin and change of the </a:t>
            </a:r>
            <a:r>
              <a:rPr kumimoji="1" lang="en-US" altLang="zh-CN" sz="2800" dirty="0" smtClean="0"/>
              <a:t>data</a:t>
            </a:r>
          </a:p>
          <a:p>
            <a:endParaRPr kumimoji="1" lang="zh-CN" altLang="en-US" sz="2800" dirty="0"/>
          </a:p>
        </p:txBody>
      </p:sp>
      <p:sp>
        <p:nvSpPr>
          <p:cNvPr id="4" name="幻灯片编号占位符 3"/>
          <p:cNvSpPr>
            <a:spLocks noGrp="1"/>
          </p:cNvSpPr>
          <p:nvPr>
            <p:ph type="sldNum" sz="quarter" idx="12"/>
          </p:nvPr>
        </p:nvSpPr>
        <p:spPr/>
        <p:txBody>
          <a:bodyPr/>
          <a:lstStyle/>
          <a:p>
            <a:fld id="{4FAB73BC-B049-4115-A692-8D63A059BFB8}" type="slidenum">
              <a:rPr lang="en-US" smtClean="0"/>
              <a:t>35</a:t>
            </a:fld>
            <a:endParaRPr lang="en-US"/>
          </a:p>
        </p:txBody>
      </p:sp>
      <p:pic>
        <p:nvPicPr>
          <p:cNvPr id="5" name="图片 4"/>
          <p:cNvPicPr>
            <a:picLocks noChangeAspect="1"/>
          </p:cNvPicPr>
          <p:nvPr/>
        </p:nvPicPr>
        <p:blipFill>
          <a:blip r:embed="rId3"/>
          <a:stretch>
            <a:fillRect/>
          </a:stretch>
        </p:blipFill>
        <p:spPr>
          <a:xfrm>
            <a:off x="7100667" y="125730"/>
            <a:ext cx="1862739" cy="1968246"/>
          </a:xfrm>
          <a:prstGeom prst="rect">
            <a:avLst/>
          </a:prstGeom>
        </p:spPr>
      </p:pic>
    </p:spTree>
    <p:extLst>
      <p:ext uri="{BB962C8B-B14F-4D97-AF65-F5344CB8AC3E}">
        <p14:creationId xmlns:p14="http://schemas.microsoft.com/office/powerpoint/2010/main" val="189687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Thank</a:t>
            </a:r>
            <a:r>
              <a:rPr kumimoji="1" lang="zh-CN" altLang="en-US" dirty="0" smtClean="0"/>
              <a:t> </a:t>
            </a:r>
            <a:r>
              <a:rPr kumimoji="1" lang="en-US" altLang="zh-CN" dirty="0" smtClean="0"/>
              <a:t>you</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4FAB73BC-B049-4115-A692-8D63A059BFB8}" type="slidenum">
              <a:rPr lang="en-US" smtClean="0"/>
              <a:pPr/>
              <a:t>36</a:t>
            </a:fld>
            <a:endParaRPr lang="en-US" dirty="0"/>
          </a:p>
        </p:txBody>
      </p:sp>
    </p:spTree>
    <p:extLst>
      <p:ext uri="{BB962C8B-B14F-4D97-AF65-F5344CB8AC3E}">
        <p14:creationId xmlns:p14="http://schemas.microsoft.com/office/powerpoint/2010/main" val="1046602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cap="none" smtClean="0"/>
              <a:t>References</a:t>
            </a:r>
            <a:endParaRPr kumimoji="1" lang="zh-CN" altLang="en-US" cap="none" dirty="0"/>
          </a:p>
        </p:txBody>
      </p:sp>
      <p:sp>
        <p:nvSpPr>
          <p:cNvPr id="3" name="内容占位符 2"/>
          <p:cNvSpPr>
            <a:spLocks noGrp="1"/>
          </p:cNvSpPr>
          <p:nvPr>
            <p:ph idx="1"/>
          </p:nvPr>
        </p:nvSpPr>
        <p:spPr/>
        <p:txBody>
          <a:bodyPr>
            <a:normAutofit/>
          </a:bodyPr>
          <a:lstStyle/>
          <a:p>
            <a:r>
              <a:rPr lang="en-US" altLang="zh-CN" sz="1800" smtClean="0"/>
              <a:t>Sun </a:t>
            </a:r>
            <a:r>
              <a:rPr lang="en-US" altLang="zh-CN" sz="1800" dirty="0"/>
              <a:t>C, Lo D, </a:t>
            </a:r>
            <a:r>
              <a:rPr lang="en-US" altLang="zh-CN" sz="1800" dirty="0" err="1"/>
              <a:t>Khoo</a:t>
            </a:r>
            <a:r>
              <a:rPr lang="en-US" altLang="zh-CN" sz="1800" dirty="0"/>
              <a:t> S C, et al. Towards more accurate retrieval of duplicate bug reports[C]//Proceedings of the 2011 26th IEEE/ACM International Conference on Automated Software Engineering. IEEE Computer Society, 2011: 253-262.</a:t>
            </a:r>
          </a:p>
          <a:p>
            <a:r>
              <a:rPr lang="en-US" altLang="zh-CN" sz="1800" dirty="0" smtClean="0"/>
              <a:t>Zhou </a:t>
            </a:r>
            <a:r>
              <a:rPr lang="en-US" altLang="zh-CN" sz="1800" dirty="0"/>
              <a:t>J, Zhang H, Lo D. Where should the bugs be fixed? more accurate information retrieval-based bug localization based on bug reports[C]//Software Engineering (ICSE), 2012 34th International Conference on. IEEE, 2012: 14-24.</a:t>
            </a:r>
          </a:p>
          <a:p>
            <a:r>
              <a:rPr lang="en-US" altLang="zh-CN" sz="1800" dirty="0" err="1" smtClean="0"/>
              <a:t>Lamkanfi</a:t>
            </a:r>
            <a:r>
              <a:rPr lang="en-US" altLang="zh-CN" sz="1800" dirty="0" smtClean="0"/>
              <a:t> </a:t>
            </a:r>
            <a:r>
              <a:rPr lang="en-US" altLang="zh-CN" sz="1800" dirty="0"/>
              <a:t>A, </a:t>
            </a:r>
            <a:r>
              <a:rPr lang="en-US" altLang="zh-CN" sz="1800" dirty="0" err="1"/>
              <a:t>Demeyer</a:t>
            </a:r>
            <a:r>
              <a:rPr lang="en-US" altLang="zh-CN" sz="1800" dirty="0"/>
              <a:t> S. Filtering bug reports for fix-time analysis[C]//Software Maintenance and Reengineering (CSMR), 2012 16th European Conference on. IEEE, 2012: 379-384</a:t>
            </a:r>
            <a:r>
              <a:rPr lang="en-US" altLang="zh-CN" sz="1800" dirty="0" smtClean="0"/>
              <a:t>.</a:t>
            </a:r>
            <a:endParaRPr lang="zh-CN" altLang="en-US" sz="1800" dirty="0"/>
          </a:p>
        </p:txBody>
      </p:sp>
      <p:sp>
        <p:nvSpPr>
          <p:cNvPr id="4" name="幻灯片编号占位符 3"/>
          <p:cNvSpPr>
            <a:spLocks noGrp="1"/>
          </p:cNvSpPr>
          <p:nvPr>
            <p:ph type="sldNum" sz="quarter" idx="12"/>
          </p:nvPr>
        </p:nvSpPr>
        <p:spPr/>
        <p:txBody>
          <a:bodyPr/>
          <a:lstStyle/>
          <a:p>
            <a:fld id="{4FAB73BC-B049-4115-A692-8D63A059BFB8}" type="slidenum">
              <a:rPr lang="en-US" smtClean="0"/>
              <a:t>37</a:t>
            </a:fld>
            <a:endParaRPr lang="en-US"/>
          </a:p>
        </p:txBody>
      </p:sp>
    </p:spTree>
    <p:extLst>
      <p:ext uri="{BB962C8B-B14F-4D97-AF65-F5344CB8AC3E}">
        <p14:creationId xmlns:p14="http://schemas.microsoft.com/office/powerpoint/2010/main" val="1735125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84632"/>
            <a:ext cx="8121316" cy="1609344"/>
          </a:xfrm>
        </p:spPr>
        <p:txBody>
          <a:bodyPr>
            <a:normAutofit/>
          </a:bodyPr>
          <a:lstStyle/>
          <a:p>
            <a:r>
              <a:rPr kumimoji="1" lang="en-US" altLang="zh-CN" sz="4800" cap="none" spc="-150" dirty="0" smtClean="0"/>
              <a:t>Values</a:t>
            </a:r>
            <a:r>
              <a:rPr kumimoji="1" lang="zh-CN" altLang="en-US" sz="4800" cap="none" spc="-150" dirty="0" smtClean="0"/>
              <a:t> </a:t>
            </a:r>
            <a:r>
              <a:rPr kumimoji="1" lang="en-US" altLang="zh-CN" sz="4800" cap="none" spc="-150" dirty="0" smtClean="0"/>
              <a:t>of</a:t>
            </a:r>
            <a:r>
              <a:rPr kumimoji="1" lang="zh-CN" altLang="en-US" sz="4800" cap="none" spc="-150" dirty="0" smtClean="0"/>
              <a:t> </a:t>
            </a:r>
            <a:r>
              <a:rPr kumimoji="1" lang="en-US" altLang="zh-CN" sz="4800" cap="none" spc="-150" dirty="0"/>
              <a:t>i</a:t>
            </a:r>
            <a:r>
              <a:rPr kumimoji="1" lang="en-US" altLang="zh-CN" sz="4800" cap="none" spc="-150" dirty="0" smtClean="0"/>
              <a:t>ssue attributes change over time</a:t>
            </a:r>
            <a:endParaRPr kumimoji="1" lang="zh-CN" altLang="en-US" sz="4800" cap="none" spc="-150" dirty="0"/>
          </a:p>
        </p:txBody>
      </p:sp>
      <p:sp>
        <p:nvSpPr>
          <p:cNvPr id="3" name="幻灯片编号占位符 2"/>
          <p:cNvSpPr>
            <a:spLocks noGrp="1"/>
          </p:cNvSpPr>
          <p:nvPr>
            <p:ph type="sldNum" sz="quarter" idx="12"/>
          </p:nvPr>
        </p:nvSpPr>
        <p:spPr/>
        <p:txBody>
          <a:bodyPr/>
          <a:lstStyle/>
          <a:p>
            <a:fld id="{4FAB73BC-B049-4115-A692-8D63A059BFB8}" type="slidenum">
              <a:rPr lang="en-US" smtClean="0"/>
              <a:t>3</a:t>
            </a:fld>
            <a:endParaRPr lang="en-US"/>
          </a:p>
        </p:txBody>
      </p:sp>
      <p:graphicFrame>
        <p:nvGraphicFramePr>
          <p:cNvPr id="4" name="表格 3"/>
          <p:cNvGraphicFramePr>
            <a:graphicFrameLocks noGrp="1"/>
          </p:cNvGraphicFramePr>
          <p:nvPr>
            <p:extLst>
              <p:ext uri="{D42A27DB-BD31-4B8C-83A1-F6EECF244321}">
                <p14:modId xmlns:p14="http://schemas.microsoft.com/office/powerpoint/2010/main" val="232301307"/>
              </p:ext>
            </p:extLst>
          </p:nvPr>
        </p:nvGraphicFramePr>
        <p:xfrm>
          <a:off x="126998" y="2620669"/>
          <a:ext cx="3370181" cy="1463040"/>
        </p:xfrm>
        <a:graphic>
          <a:graphicData uri="http://schemas.openxmlformats.org/drawingml/2006/table">
            <a:tbl>
              <a:tblPr firstRow="1" bandRow="1">
                <a:tableStyleId>{69C7853C-536D-4A76-A0AE-DD22124D55A5}</a:tableStyleId>
              </a:tblPr>
              <a:tblGrid>
                <a:gridCol w="3370181"/>
              </a:tblGrid>
              <a:tr h="361616">
                <a:tc>
                  <a:txBody>
                    <a:bodyPr/>
                    <a:lstStyle/>
                    <a:p>
                      <a:r>
                        <a:rPr lang="en-US" altLang="zh-CN" sz="2000" dirty="0" smtClean="0">
                          <a:solidFill>
                            <a:srgbClr val="C00000"/>
                          </a:solidFill>
                        </a:rPr>
                        <a:t>Initial</a:t>
                      </a:r>
                      <a:r>
                        <a:rPr lang="zh-CN" altLang="en-US" sz="2000" dirty="0" smtClean="0">
                          <a:solidFill>
                            <a:srgbClr val="C00000"/>
                          </a:solidFill>
                        </a:rPr>
                        <a:t> </a:t>
                      </a:r>
                      <a:r>
                        <a:rPr lang="en-US" altLang="zh-CN" sz="2000" dirty="0" smtClean="0"/>
                        <a:t>value</a:t>
                      </a:r>
                      <a:r>
                        <a:rPr lang="zh-CN" altLang="en-US" sz="2000" dirty="0" smtClean="0"/>
                        <a:t> </a:t>
                      </a:r>
                      <a:r>
                        <a:rPr lang="en-US" altLang="zh-CN" sz="2000" dirty="0" smtClean="0"/>
                        <a:t>of</a:t>
                      </a:r>
                      <a:r>
                        <a:rPr lang="zh-CN" altLang="en-US" sz="2000" baseline="0" dirty="0" smtClean="0"/>
                        <a:t> </a:t>
                      </a:r>
                      <a:r>
                        <a:rPr lang="en-US" altLang="zh-CN" sz="2000" dirty="0" smtClean="0"/>
                        <a:t>summary</a:t>
                      </a:r>
                      <a:endParaRPr lang="zh-CN" altLang="en-US" sz="2000" dirty="0"/>
                    </a:p>
                  </a:txBody>
                  <a:tcPr/>
                </a:tc>
              </a:tr>
              <a:tr h="8094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u="none" strike="noStrike" kern="1200" dirty="0" smtClean="0">
                          <a:effectLst/>
                        </a:rPr>
                        <a:t>COMMIT OF NEW EMPTY FOLDER DOES NOT WORK FROM NAVIGATOR, DOES WORK FROM SYNCHRONIZE WINDOW</a:t>
                      </a:r>
                      <a:endParaRPr lang="zh-CN" altLang="en-US" sz="1600" dirty="0" smtClean="0"/>
                    </a:p>
                  </a:txBody>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62796503"/>
              </p:ext>
            </p:extLst>
          </p:nvPr>
        </p:nvGraphicFramePr>
        <p:xfrm>
          <a:off x="5244353" y="2620669"/>
          <a:ext cx="3772647" cy="975360"/>
        </p:xfrm>
        <a:graphic>
          <a:graphicData uri="http://schemas.openxmlformats.org/drawingml/2006/table">
            <a:tbl>
              <a:tblPr firstRow="1" bandRow="1">
                <a:tableStyleId>{5C22544A-7EE6-4342-B048-85BDC9FD1C3A}</a:tableStyleId>
              </a:tblPr>
              <a:tblGrid>
                <a:gridCol w="3772647"/>
              </a:tblGrid>
              <a:tr h="370840">
                <a:tc>
                  <a:txBody>
                    <a:bodyPr/>
                    <a:lstStyle/>
                    <a:p>
                      <a:r>
                        <a:rPr lang="en-US" altLang="zh-CN" sz="2000" dirty="0" smtClean="0">
                          <a:solidFill>
                            <a:schemeClr val="accent3">
                              <a:lumMod val="50000"/>
                            </a:schemeClr>
                          </a:solidFill>
                        </a:rPr>
                        <a:t>Modified</a:t>
                      </a:r>
                      <a:r>
                        <a:rPr lang="zh-CN" altLang="en-US" sz="2000" baseline="0" dirty="0" smtClean="0">
                          <a:solidFill>
                            <a:schemeClr val="accent3">
                              <a:lumMod val="50000"/>
                            </a:schemeClr>
                          </a:solidFill>
                        </a:rPr>
                        <a:t> </a:t>
                      </a:r>
                      <a:r>
                        <a:rPr lang="en-US" altLang="zh-CN" sz="2000" dirty="0" smtClean="0"/>
                        <a:t>value</a:t>
                      </a:r>
                      <a:r>
                        <a:rPr lang="zh-CN" altLang="en-US" sz="2000" dirty="0" smtClean="0"/>
                        <a:t> </a:t>
                      </a:r>
                      <a:r>
                        <a:rPr lang="en-US" altLang="zh-CN" sz="2000" dirty="0" smtClean="0"/>
                        <a:t>of</a:t>
                      </a:r>
                      <a:r>
                        <a:rPr lang="zh-CN" altLang="en-US" sz="2000" dirty="0" smtClean="0"/>
                        <a:t> </a:t>
                      </a:r>
                      <a:r>
                        <a:rPr lang="en-US" altLang="zh-CN" sz="2000" dirty="0" smtClean="0"/>
                        <a:t>summary</a:t>
                      </a:r>
                      <a:endParaRPr lang="zh-CN" altLang="en-US" sz="20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i="0" u="none" strike="noStrike" kern="1200" dirty="0" smtClean="0">
                          <a:solidFill>
                            <a:schemeClr val="tx1"/>
                          </a:solidFill>
                          <a:effectLst/>
                          <a:latin typeface="+mn-lt"/>
                          <a:ea typeface="+mn-ea"/>
                          <a:cs typeface="+mn-cs"/>
                        </a:rPr>
                        <a:t>Cannot commit empty folder using Team/Commit</a:t>
                      </a:r>
                      <a:endParaRPr lang="zh-CN" altLang="en-US" sz="1600" dirty="0" smtClean="0"/>
                    </a:p>
                  </a:txBody>
                  <a:tcPr/>
                </a:tc>
              </a:tr>
            </a:tbl>
          </a:graphicData>
        </a:graphic>
      </p:graphicFrame>
      <p:pic>
        <p:nvPicPr>
          <p:cNvPr id="7" name="图片 6"/>
          <p:cNvPicPr>
            <a:picLocks noChangeAspect="1"/>
          </p:cNvPicPr>
          <p:nvPr/>
        </p:nvPicPr>
        <p:blipFill>
          <a:blip r:embed="rId3"/>
          <a:stretch>
            <a:fillRect/>
          </a:stretch>
        </p:blipFill>
        <p:spPr>
          <a:xfrm>
            <a:off x="3521116" y="2612693"/>
            <a:ext cx="1704576" cy="510352"/>
          </a:xfrm>
          <a:prstGeom prst="rect">
            <a:avLst/>
          </a:prstGeom>
        </p:spPr>
      </p:pic>
      <p:sp>
        <p:nvSpPr>
          <p:cNvPr id="8" name="文本框 7"/>
          <p:cNvSpPr txBox="1"/>
          <p:nvPr/>
        </p:nvSpPr>
        <p:spPr>
          <a:xfrm>
            <a:off x="3285525" y="1772598"/>
            <a:ext cx="2585964" cy="830997"/>
          </a:xfrm>
          <a:prstGeom prst="rect">
            <a:avLst/>
          </a:prstGeom>
          <a:noFill/>
        </p:spPr>
        <p:txBody>
          <a:bodyPr wrap="none" rtlCol="0">
            <a:spAutoFit/>
          </a:bodyPr>
          <a:lstStyle/>
          <a:p>
            <a:r>
              <a:rPr lang="en-US" altLang="zh-CN" sz="2400" dirty="0" smtClean="0"/>
              <a:t>Example</a:t>
            </a:r>
            <a:r>
              <a:rPr lang="zh-CN" altLang="en-US" sz="2400" dirty="0" smtClean="0"/>
              <a:t> </a:t>
            </a:r>
            <a:r>
              <a:rPr lang="en-US" altLang="zh-CN" sz="2400" dirty="0" smtClean="0"/>
              <a:t>of</a:t>
            </a:r>
          </a:p>
          <a:p>
            <a:r>
              <a:rPr kumimoji="1" lang="en-US" altLang="zh-CN" sz="2400" dirty="0" smtClean="0"/>
              <a:t>Eclipse#</a:t>
            </a:r>
            <a:r>
              <a:rPr lang="is-IS" altLang="zh-CN" sz="2400" dirty="0" smtClean="0"/>
              <a:t>117508 </a:t>
            </a:r>
            <a:endParaRPr lang="is-IS" altLang="zh-CN" sz="2400" dirty="0"/>
          </a:p>
        </p:txBody>
      </p:sp>
      <p:grpSp>
        <p:nvGrpSpPr>
          <p:cNvPr id="24" name="组 23"/>
          <p:cNvGrpSpPr/>
          <p:nvPr/>
        </p:nvGrpSpPr>
        <p:grpSpPr>
          <a:xfrm>
            <a:off x="206331" y="4721701"/>
            <a:ext cx="8176654" cy="1875754"/>
            <a:chOff x="206331" y="4721701"/>
            <a:chExt cx="8176654" cy="1875754"/>
          </a:xfrm>
        </p:grpSpPr>
        <p:grpSp>
          <p:nvGrpSpPr>
            <p:cNvPr id="13" name="组 12"/>
            <p:cNvGrpSpPr/>
            <p:nvPr/>
          </p:nvGrpSpPr>
          <p:grpSpPr>
            <a:xfrm>
              <a:off x="206331" y="6135790"/>
              <a:ext cx="8176654" cy="461665"/>
              <a:chOff x="206331" y="6135790"/>
              <a:chExt cx="8176654" cy="461665"/>
            </a:xfrm>
          </p:grpSpPr>
          <p:pic>
            <p:nvPicPr>
              <p:cNvPr id="11" name="图片 10"/>
              <p:cNvPicPr>
                <a:picLocks noChangeAspect="1"/>
              </p:cNvPicPr>
              <p:nvPr/>
            </p:nvPicPr>
            <p:blipFill>
              <a:blip r:embed="rId4"/>
              <a:stretch>
                <a:fillRect/>
              </a:stretch>
            </p:blipFill>
            <p:spPr>
              <a:xfrm>
                <a:off x="483585" y="6216455"/>
                <a:ext cx="7899400" cy="381000"/>
              </a:xfrm>
              <a:prstGeom prst="rect">
                <a:avLst/>
              </a:prstGeom>
            </p:spPr>
          </p:pic>
          <p:sp>
            <p:nvSpPr>
              <p:cNvPr id="12" name="矩形 11"/>
              <p:cNvSpPr/>
              <p:nvPr/>
            </p:nvSpPr>
            <p:spPr>
              <a:xfrm>
                <a:off x="206331" y="6135790"/>
                <a:ext cx="1495922" cy="461665"/>
              </a:xfrm>
              <a:prstGeom prst="rect">
                <a:avLst/>
              </a:prstGeom>
              <a:solidFill>
                <a:schemeClr val="tx1"/>
              </a:solidFill>
              <a:ln>
                <a:solidFill>
                  <a:schemeClr val="tx1"/>
                </a:solidFill>
              </a:ln>
            </p:spPr>
            <p:txBody>
              <a:bodyPr wrap="none">
                <a:spAutoFit/>
              </a:bodyPr>
              <a:lstStyle/>
              <a:p>
                <a:pPr>
                  <a:defRPr/>
                </a:pPr>
                <a:r>
                  <a:rPr lang="en-US" altLang="zh-CN" sz="2400" dirty="0" smtClean="0">
                    <a:solidFill>
                      <a:schemeClr val="bg1"/>
                    </a:solidFill>
                  </a:rPr>
                  <a:t>TimeLine</a:t>
                </a:r>
                <a:endParaRPr lang="zh-CN" altLang="en-US" sz="2400" dirty="0">
                  <a:solidFill>
                    <a:schemeClr val="bg1"/>
                  </a:solidFill>
                </a:endParaRPr>
              </a:p>
            </p:txBody>
          </p:sp>
        </p:grpSp>
        <p:pic>
          <p:nvPicPr>
            <p:cNvPr id="5" name="图片 4"/>
            <p:cNvPicPr>
              <a:picLocks noChangeAspect="1"/>
            </p:cNvPicPr>
            <p:nvPr/>
          </p:nvPicPr>
          <p:blipFill>
            <a:blip r:embed="rId5"/>
            <a:stretch>
              <a:fillRect/>
            </a:stretch>
          </p:blipFill>
          <p:spPr>
            <a:xfrm>
              <a:off x="3373431" y="4721701"/>
              <a:ext cx="1529702" cy="1529702"/>
            </a:xfrm>
            <a:prstGeom prst="rect">
              <a:avLst/>
            </a:prstGeom>
          </p:spPr>
        </p:pic>
        <p:pic>
          <p:nvPicPr>
            <p:cNvPr id="14" name="图片 13"/>
            <p:cNvPicPr>
              <a:picLocks noChangeAspect="1"/>
            </p:cNvPicPr>
            <p:nvPr/>
          </p:nvPicPr>
          <p:blipFill>
            <a:blip r:embed="rId6"/>
            <a:stretch>
              <a:fillRect/>
            </a:stretch>
          </p:blipFill>
          <p:spPr>
            <a:xfrm>
              <a:off x="6381323" y="4752698"/>
              <a:ext cx="1498705" cy="1498705"/>
            </a:xfrm>
            <a:prstGeom prst="rect">
              <a:avLst/>
            </a:prstGeom>
          </p:spPr>
        </p:pic>
        <p:pic>
          <p:nvPicPr>
            <p:cNvPr id="17" name="图片 16"/>
            <p:cNvPicPr>
              <a:picLocks noChangeAspect="1"/>
            </p:cNvPicPr>
            <p:nvPr/>
          </p:nvPicPr>
          <p:blipFill>
            <a:blip r:embed="rId7"/>
            <a:stretch>
              <a:fillRect/>
            </a:stretch>
          </p:blipFill>
          <p:spPr>
            <a:xfrm>
              <a:off x="1830269" y="4743083"/>
              <a:ext cx="1531998" cy="1531998"/>
            </a:xfrm>
            <a:prstGeom prst="rect">
              <a:avLst/>
            </a:prstGeom>
          </p:spPr>
        </p:pic>
        <p:pic>
          <p:nvPicPr>
            <p:cNvPr id="19" name="图片 18"/>
            <p:cNvPicPr>
              <a:picLocks noChangeAspect="1"/>
            </p:cNvPicPr>
            <p:nvPr/>
          </p:nvPicPr>
          <p:blipFill>
            <a:blip r:embed="rId8"/>
            <a:stretch>
              <a:fillRect/>
            </a:stretch>
          </p:blipFill>
          <p:spPr>
            <a:xfrm>
              <a:off x="4876975" y="4734037"/>
              <a:ext cx="1520087" cy="1520087"/>
            </a:xfrm>
            <a:prstGeom prst="rect">
              <a:avLst/>
            </a:prstGeom>
          </p:spPr>
        </p:pic>
        <p:pic>
          <p:nvPicPr>
            <p:cNvPr id="21" name="图片 20"/>
            <p:cNvPicPr>
              <a:picLocks noChangeAspect="1"/>
            </p:cNvPicPr>
            <p:nvPr/>
          </p:nvPicPr>
          <p:blipFill>
            <a:blip r:embed="rId9"/>
            <a:stretch>
              <a:fillRect/>
            </a:stretch>
          </p:blipFill>
          <p:spPr>
            <a:xfrm>
              <a:off x="5545671" y="5603422"/>
              <a:ext cx="532368" cy="532368"/>
            </a:xfrm>
            <a:prstGeom prst="rect">
              <a:avLst/>
            </a:prstGeom>
          </p:spPr>
        </p:pic>
        <p:pic>
          <p:nvPicPr>
            <p:cNvPr id="22" name="图片 21"/>
            <p:cNvPicPr>
              <a:picLocks noChangeAspect="1"/>
            </p:cNvPicPr>
            <p:nvPr/>
          </p:nvPicPr>
          <p:blipFill>
            <a:blip r:embed="rId10"/>
            <a:stretch>
              <a:fillRect/>
            </a:stretch>
          </p:blipFill>
          <p:spPr>
            <a:xfrm rot="18746171">
              <a:off x="5735939" y="5672653"/>
              <a:ext cx="169667" cy="398931"/>
            </a:xfrm>
            <a:prstGeom prst="rect">
              <a:avLst/>
            </a:prstGeom>
          </p:spPr>
        </p:pic>
      </p:grpSp>
    </p:spTree>
    <p:extLst>
      <p:ext uri="{BB962C8B-B14F-4D97-AF65-F5344CB8AC3E}">
        <p14:creationId xmlns:p14="http://schemas.microsoft.com/office/powerpoint/2010/main" val="56091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a:bodyPr>
          <a:lstStyle/>
          <a:p>
            <a:r>
              <a:rPr kumimoji="1" lang="en-US" altLang="zh-CN" sz="4800" cap="none" dirty="0" smtClean="0"/>
              <a:t>Motivating</a:t>
            </a:r>
            <a:r>
              <a:rPr kumimoji="1" lang="zh-CN" altLang="en-US" sz="4800" cap="none" dirty="0" smtClean="0"/>
              <a:t> </a:t>
            </a:r>
            <a:r>
              <a:rPr kumimoji="1" lang="en-US" altLang="zh-CN" sz="4800" cap="none" dirty="0" smtClean="0"/>
              <a:t>Example</a:t>
            </a:r>
            <a:r>
              <a:rPr kumimoji="1" lang="zh-CN" altLang="en-US" sz="4800" cap="none" dirty="0" smtClean="0"/>
              <a:t> </a:t>
            </a:r>
            <a:r>
              <a:rPr kumimoji="1" lang="en-US" altLang="zh-CN" sz="2800" cap="none" dirty="0" smtClean="0"/>
              <a:t>Duplicate</a:t>
            </a:r>
            <a:r>
              <a:rPr kumimoji="1" lang="zh-CN" altLang="en-US" sz="2800" cap="none" dirty="0" smtClean="0"/>
              <a:t> </a:t>
            </a:r>
            <a:r>
              <a:rPr kumimoji="1" lang="en-US" altLang="zh-CN" sz="2800" cap="none" dirty="0" smtClean="0"/>
              <a:t>Detection</a:t>
            </a:r>
            <a:endParaRPr kumimoji="1" lang="zh-CN" altLang="en-US" sz="2800" cap="none" dirty="0"/>
          </a:p>
        </p:txBody>
      </p:sp>
      <p:sp>
        <p:nvSpPr>
          <p:cNvPr id="3" name="内容占位符 2"/>
          <p:cNvSpPr>
            <a:spLocks noGrp="1"/>
          </p:cNvSpPr>
          <p:nvPr>
            <p:ph idx="1"/>
          </p:nvPr>
        </p:nvSpPr>
        <p:spPr>
          <a:xfrm>
            <a:off x="685800" y="2140631"/>
            <a:ext cx="7772400" cy="4050792"/>
          </a:xfrm>
        </p:spPr>
        <p:txBody>
          <a:bodyPr>
            <a:normAutofit/>
          </a:bodyPr>
          <a:lstStyle/>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zh-CN" altLang="en-US" dirty="0"/>
          </a:p>
        </p:txBody>
      </p:sp>
      <p:grpSp>
        <p:nvGrpSpPr>
          <p:cNvPr id="19" name="组 18"/>
          <p:cNvGrpSpPr/>
          <p:nvPr/>
        </p:nvGrpSpPr>
        <p:grpSpPr>
          <a:xfrm>
            <a:off x="458892" y="1243954"/>
            <a:ext cx="8210095" cy="3798828"/>
            <a:chOff x="458892" y="1243954"/>
            <a:chExt cx="8210095" cy="3798828"/>
          </a:xfrm>
        </p:grpSpPr>
        <p:grpSp>
          <p:nvGrpSpPr>
            <p:cNvPr id="4" name="组 3"/>
            <p:cNvGrpSpPr/>
            <p:nvPr/>
          </p:nvGrpSpPr>
          <p:grpSpPr>
            <a:xfrm>
              <a:off x="475013" y="1243954"/>
              <a:ext cx="8193974" cy="2410691"/>
              <a:chOff x="771896" y="2648197"/>
              <a:chExt cx="8193974" cy="2410691"/>
            </a:xfrm>
          </p:grpSpPr>
          <p:sp>
            <p:nvSpPr>
              <p:cNvPr id="5" name="圆角矩形 4"/>
              <p:cNvSpPr/>
              <p:nvPr/>
            </p:nvSpPr>
            <p:spPr>
              <a:xfrm>
                <a:off x="771896" y="2648197"/>
                <a:ext cx="8193974" cy="2410691"/>
              </a:xfrm>
              <a:prstGeom prst="roundRect">
                <a:avLst/>
              </a:prstGeom>
              <a:solidFill>
                <a:srgbClr val="D34817">
                  <a:alpha val="145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083" y="2891767"/>
                <a:ext cx="7756161" cy="1627836"/>
              </a:xfrm>
              <a:prstGeom prst="rect">
                <a:avLst/>
              </a:prstGeom>
            </p:spPr>
          </p:pic>
          <p:sp>
            <p:nvSpPr>
              <p:cNvPr id="7" name="矩形 6"/>
              <p:cNvSpPr/>
              <p:nvPr/>
            </p:nvSpPr>
            <p:spPr>
              <a:xfrm>
                <a:off x="1079083" y="4547036"/>
                <a:ext cx="7886787" cy="369332"/>
              </a:xfrm>
              <a:prstGeom prst="rect">
                <a:avLst/>
              </a:prstGeom>
            </p:spPr>
            <p:txBody>
              <a:bodyPr wrap="square">
                <a:spAutoFit/>
              </a:bodyPr>
              <a:lstStyle/>
              <a:p>
                <a:r>
                  <a:rPr lang="en-US" altLang="zh-CN" u="sng" dirty="0" smtClean="0">
                    <a:latin typeface="STKaiti" charset="-122"/>
                    <a:ea typeface="STKaiti" charset="-122"/>
                    <a:cs typeface="STKaiti" charset="-122"/>
                  </a:rPr>
                  <a:t>In</a:t>
                </a:r>
                <a:r>
                  <a:rPr lang="zh-CN" altLang="en-US" u="sng" dirty="0" smtClean="0">
                    <a:latin typeface="STKaiti" charset="-122"/>
                    <a:ea typeface="STKaiti" charset="-122"/>
                    <a:cs typeface="STKaiti" charset="-122"/>
                  </a:rPr>
                  <a:t> </a:t>
                </a:r>
                <a:r>
                  <a:rPr lang="en-US" altLang="zh-CN" u="sng" dirty="0" smtClean="0">
                    <a:latin typeface="STKaiti" charset="-122"/>
                    <a:ea typeface="STKaiti" charset="-122"/>
                    <a:cs typeface="STKaiti" charset="-122"/>
                  </a:rPr>
                  <a:t>Mozilla,</a:t>
                </a:r>
                <a:r>
                  <a:rPr lang="zh-CN" altLang="en-US" u="sng" dirty="0" smtClean="0">
                    <a:latin typeface="STKaiti" charset="-122"/>
                    <a:ea typeface="STKaiti" charset="-122"/>
                    <a:cs typeface="STKaiti" charset="-122"/>
                  </a:rPr>
                  <a:t> </a:t>
                </a:r>
                <a:r>
                  <a:rPr lang="en-US" altLang="zh-CN" u="sng" dirty="0" smtClean="0">
                    <a:latin typeface="STKaiti" charset="-122"/>
                    <a:ea typeface="STKaiti" charset="-122"/>
                    <a:cs typeface="STKaiti" charset="-122"/>
                  </a:rPr>
                  <a:t>the</a:t>
                </a:r>
                <a:r>
                  <a:rPr lang="zh-CN" altLang="en-US" u="sng" dirty="0" smtClean="0">
                    <a:latin typeface="STKaiti" charset="-122"/>
                    <a:ea typeface="STKaiti" charset="-122"/>
                    <a:cs typeface="STKaiti" charset="-122"/>
                  </a:rPr>
                  <a:t> </a:t>
                </a:r>
                <a:r>
                  <a:rPr lang="en-US" altLang="zh-CN" u="sng" dirty="0" smtClean="0">
                    <a:latin typeface="STKaiti" charset="-122"/>
                    <a:ea typeface="STKaiti" charset="-122"/>
                    <a:cs typeface="STKaiti" charset="-122"/>
                  </a:rPr>
                  <a:t>ITS</a:t>
                </a:r>
                <a:r>
                  <a:rPr lang="zh-CN" altLang="en-US" u="sng" dirty="0" smtClean="0">
                    <a:latin typeface="STKaiti" charset="-122"/>
                    <a:ea typeface="STKaiti" charset="-122"/>
                    <a:cs typeface="STKaiti" charset="-122"/>
                  </a:rPr>
                  <a:t> </a:t>
                </a:r>
                <a:r>
                  <a:rPr lang="en-US" altLang="zh-CN" u="sng" dirty="0" smtClean="0">
                    <a:latin typeface="STKaiti" charset="-122"/>
                    <a:ea typeface="STKaiti" charset="-122"/>
                    <a:cs typeface="STKaiti" charset="-122"/>
                  </a:rPr>
                  <a:t>will</a:t>
                </a:r>
                <a:r>
                  <a:rPr lang="zh-CN" altLang="en-US" u="sng" dirty="0" smtClean="0">
                    <a:latin typeface="STKaiti" charset="-122"/>
                    <a:ea typeface="STKaiti" charset="-122"/>
                    <a:cs typeface="STKaiti" charset="-122"/>
                  </a:rPr>
                  <a:t> </a:t>
                </a:r>
                <a:r>
                  <a:rPr lang="en-US" altLang="zh-CN" u="sng" dirty="0" smtClean="0">
                    <a:latin typeface="STKaiti" charset="-122"/>
                    <a:ea typeface="STKaiti" charset="-122"/>
                    <a:cs typeface="STKaiti" charset="-122"/>
                  </a:rPr>
                  <a:t>detect</a:t>
                </a:r>
                <a:r>
                  <a:rPr lang="zh-CN" altLang="en-US" u="sng" dirty="0" smtClean="0">
                    <a:latin typeface="STKaiti" charset="-122"/>
                    <a:ea typeface="STKaiti" charset="-122"/>
                    <a:cs typeface="STKaiti" charset="-122"/>
                  </a:rPr>
                  <a:t> </a:t>
                </a:r>
                <a:r>
                  <a:rPr lang="en-US" altLang="zh-CN" u="sng" dirty="0" smtClean="0">
                    <a:latin typeface="STKaiti" charset="-122"/>
                    <a:ea typeface="STKaiti" charset="-122"/>
                    <a:cs typeface="STKaiti" charset="-122"/>
                  </a:rPr>
                  <a:t>duplicate</a:t>
                </a:r>
                <a:r>
                  <a:rPr lang="zh-CN" altLang="en-US" u="sng" dirty="0" smtClean="0">
                    <a:latin typeface="STKaiti" charset="-122"/>
                    <a:ea typeface="STKaiti" charset="-122"/>
                    <a:cs typeface="STKaiti" charset="-122"/>
                  </a:rPr>
                  <a:t> </a:t>
                </a:r>
                <a:r>
                  <a:rPr lang="en-US" altLang="zh-CN" u="sng" dirty="0" smtClean="0">
                    <a:latin typeface="STKaiti" charset="-122"/>
                    <a:ea typeface="STKaiti" charset="-122"/>
                    <a:cs typeface="STKaiti" charset="-122"/>
                  </a:rPr>
                  <a:t>reports</a:t>
                </a:r>
                <a:r>
                  <a:rPr lang="zh-CN" altLang="en-US" u="sng" dirty="0" smtClean="0">
                    <a:latin typeface="STKaiti" charset="-122"/>
                    <a:ea typeface="STKaiti" charset="-122"/>
                    <a:cs typeface="STKaiti" charset="-122"/>
                  </a:rPr>
                  <a:t> </a:t>
                </a:r>
                <a:r>
                  <a:rPr lang="en-US" altLang="zh-CN" u="sng" dirty="0" smtClean="0">
                    <a:latin typeface="STKaiti" charset="-122"/>
                    <a:ea typeface="STKaiti" charset="-122"/>
                    <a:cs typeface="STKaiti" charset="-122"/>
                  </a:rPr>
                  <a:t>when</a:t>
                </a:r>
                <a:r>
                  <a:rPr lang="zh-CN" altLang="en-US" u="sng" dirty="0" smtClean="0">
                    <a:latin typeface="STKaiti" charset="-122"/>
                    <a:ea typeface="STKaiti" charset="-122"/>
                    <a:cs typeface="STKaiti" charset="-122"/>
                  </a:rPr>
                  <a:t> </a:t>
                </a:r>
                <a:r>
                  <a:rPr lang="en-US" altLang="zh-CN" u="sng" dirty="0" smtClean="0">
                    <a:latin typeface="STKaiti" charset="-122"/>
                    <a:ea typeface="STKaiti" charset="-122"/>
                    <a:cs typeface="STKaiti" charset="-122"/>
                  </a:rPr>
                  <a:t>filling</a:t>
                </a:r>
                <a:r>
                  <a:rPr lang="zh-CN" altLang="en-US" u="sng" dirty="0" smtClean="0">
                    <a:latin typeface="STKaiti" charset="-122"/>
                    <a:ea typeface="STKaiti" charset="-122"/>
                    <a:cs typeface="STKaiti" charset="-122"/>
                  </a:rPr>
                  <a:t> </a:t>
                </a:r>
                <a:r>
                  <a:rPr lang="en-US" altLang="zh-CN" u="sng" dirty="0" smtClean="0">
                    <a:latin typeface="STKaiti" charset="-122"/>
                    <a:ea typeface="STKaiti" charset="-122"/>
                    <a:cs typeface="STKaiti" charset="-122"/>
                  </a:rPr>
                  <a:t>the</a:t>
                </a:r>
                <a:r>
                  <a:rPr lang="zh-CN" altLang="en-US" u="sng" dirty="0" smtClean="0">
                    <a:latin typeface="STKaiti" charset="-122"/>
                    <a:ea typeface="STKaiti" charset="-122"/>
                    <a:cs typeface="STKaiti" charset="-122"/>
                  </a:rPr>
                  <a:t> </a:t>
                </a:r>
                <a:r>
                  <a:rPr lang="en-US" altLang="zh-CN" u="sng" dirty="0" smtClean="0">
                    <a:latin typeface="STKaiti" charset="-122"/>
                    <a:ea typeface="STKaiti" charset="-122"/>
                    <a:cs typeface="STKaiti" charset="-122"/>
                  </a:rPr>
                  <a:t>summary</a:t>
                </a:r>
                <a:r>
                  <a:rPr lang="zh-CN" altLang="en-US" u="sng" dirty="0" smtClean="0">
                    <a:latin typeface="STKaiti" charset="-122"/>
                    <a:ea typeface="STKaiti" charset="-122"/>
                    <a:cs typeface="STKaiti" charset="-122"/>
                  </a:rPr>
                  <a:t> </a:t>
                </a:r>
                <a:r>
                  <a:rPr lang="en-US" altLang="zh-CN" u="sng" dirty="0" smtClean="0">
                    <a:latin typeface="STKaiti" charset="-122"/>
                    <a:ea typeface="STKaiti" charset="-122"/>
                    <a:cs typeface="STKaiti" charset="-122"/>
                  </a:rPr>
                  <a:t>(title)</a:t>
                </a:r>
                <a:endParaRPr lang="zh-CN" altLang="en-US" u="sng" dirty="0">
                  <a:latin typeface="STKaiti" charset="-122"/>
                  <a:ea typeface="STKaiti" charset="-122"/>
                  <a:cs typeface="STKaiti" charset="-122"/>
                </a:endParaRPr>
              </a:p>
            </p:txBody>
          </p:sp>
        </p:grpSp>
        <p:pic>
          <p:nvPicPr>
            <p:cNvPr id="13" name="图片 12"/>
            <p:cNvPicPr>
              <a:picLocks noChangeAspect="1"/>
            </p:cNvPicPr>
            <p:nvPr/>
          </p:nvPicPr>
          <p:blipFill>
            <a:blip r:embed="rId4"/>
            <a:stretch>
              <a:fillRect/>
            </a:stretch>
          </p:blipFill>
          <p:spPr>
            <a:xfrm rot="15184920">
              <a:off x="-284058" y="3664832"/>
              <a:ext cx="2120900" cy="635000"/>
            </a:xfrm>
            <a:prstGeom prst="rect">
              <a:avLst/>
            </a:prstGeom>
          </p:spPr>
        </p:pic>
      </p:grpSp>
      <p:sp>
        <p:nvSpPr>
          <p:cNvPr id="11" name="幻灯片编号占位符 10"/>
          <p:cNvSpPr>
            <a:spLocks noGrp="1"/>
          </p:cNvSpPr>
          <p:nvPr>
            <p:ph type="sldNum" sz="quarter" idx="12"/>
          </p:nvPr>
        </p:nvSpPr>
        <p:spPr>
          <a:xfrm>
            <a:off x="8483346" y="6262874"/>
            <a:ext cx="480060" cy="365125"/>
          </a:xfrm>
        </p:spPr>
        <p:txBody>
          <a:bodyPr/>
          <a:lstStyle/>
          <a:p>
            <a:fld id="{4FAB73BC-B049-4115-A692-8D63A059BFB8}" type="slidenum">
              <a:rPr lang="en-US" smtClean="0"/>
              <a:t>4</a:t>
            </a:fld>
            <a:endParaRPr lang="en-US" dirty="0"/>
          </a:p>
        </p:txBody>
      </p:sp>
      <p:grpSp>
        <p:nvGrpSpPr>
          <p:cNvPr id="25" name="组 24"/>
          <p:cNvGrpSpPr/>
          <p:nvPr/>
        </p:nvGrpSpPr>
        <p:grpSpPr>
          <a:xfrm>
            <a:off x="666316" y="3703431"/>
            <a:ext cx="2643665" cy="3045881"/>
            <a:chOff x="666316" y="3703431"/>
            <a:chExt cx="2643665" cy="3045881"/>
          </a:xfrm>
        </p:grpSpPr>
        <p:sp>
          <p:nvSpPr>
            <p:cNvPr id="9" name="椭圆 8"/>
            <p:cNvSpPr/>
            <p:nvPr/>
          </p:nvSpPr>
          <p:spPr>
            <a:xfrm>
              <a:off x="1910508" y="4494405"/>
              <a:ext cx="1327239" cy="2254907"/>
            </a:xfrm>
            <a:prstGeom prst="ellipse">
              <a:avLst/>
            </a:prstGeom>
            <a:solidFill>
              <a:srgbClr val="00CD99">
                <a:alpha val="16471"/>
              </a:srgbClr>
            </a:solidFill>
            <a:ln>
              <a:solidFill>
                <a:srgbClr val="4E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rot="20139540">
              <a:off x="666316" y="4765334"/>
              <a:ext cx="1669047" cy="830997"/>
            </a:xfrm>
            <a:prstGeom prst="rect">
              <a:avLst/>
            </a:prstGeom>
          </p:spPr>
          <p:txBody>
            <a:bodyPr wrap="none">
              <a:spAutoFit/>
            </a:bodyPr>
            <a:lstStyle/>
            <a:p>
              <a:r>
                <a:rPr kumimoji="1" lang="en-US" altLang="zh-CN" sz="2400" spc="-150" dirty="0"/>
                <a:t>Application</a:t>
              </a:r>
              <a:r>
                <a:rPr kumimoji="1" lang="zh-CN" altLang="en-US" sz="2400" spc="-150" dirty="0"/>
                <a:t> </a:t>
              </a:r>
              <a:endParaRPr kumimoji="1" lang="en-US" altLang="zh-CN" sz="2400" spc="-150" dirty="0" smtClean="0"/>
            </a:p>
            <a:p>
              <a:r>
                <a:rPr kumimoji="1" lang="en-US" altLang="zh-CN" sz="2400" spc="-150" dirty="0" smtClean="0"/>
                <a:t>scenario</a:t>
              </a:r>
              <a:r>
                <a:rPr kumimoji="1" lang="zh-CN" altLang="en-US" sz="2400" spc="-150" dirty="0" smtClean="0"/>
                <a:t> </a:t>
              </a:r>
              <a:endParaRPr lang="zh-CN" altLang="en-US" sz="2400" dirty="0"/>
            </a:p>
          </p:txBody>
        </p:sp>
        <p:sp>
          <p:nvSpPr>
            <p:cNvPr id="12" name="矩形 11"/>
            <p:cNvSpPr/>
            <p:nvPr/>
          </p:nvSpPr>
          <p:spPr>
            <a:xfrm>
              <a:off x="820379" y="3703431"/>
              <a:ext cx="2489602" cy="738664"/>
            </a:xfrm>
            <a:prstGeom prst="rect">
              <a:avLst/>
            </a:prstGeom>
            <a:ln w="28575">
              <a:solidFill>
                <a:srgbClr val="00CD99"/>
              </a:solidFill>
            </a:ln>
          </p:spPr>
          <p:txBody>
            <a:bodyPr wrap="square">
              <a:spAutoFit/>
            </a:bodyPr>
            <a:lstStyle/>
            <a:p>
              <a:r>
                <a:rPr lang="en-US" altLang="zh-CN" b="1" dirty="0">
                  <a:solidFill>
                    <a:srgbClr val="000000"/>
                  </a:solidFill>
                  <a:latin typeface="Helvetica Neue" charset="0"/>
                </a:rPr>
                <a:t>at the phase of issue being </a:t>
              </a:r>
              <a:r>
                <a:rPr lang="en-US" altLang="zh-CN" sz="2400" b="1" dirty="0">
                  <a:solidFill>
                    <a:srgbClr val="000000"/>
                  </a:solidFill>
                  <a:latin typeface="Helvetica Neue" charset="0"/>
                </a:rPr>
                <a:t>reported</a:t>
              </a:r>
              <a:endParaRPr lang="en-US" altLang="zh-CN" sz="2400" b="1" dirty="0">
                <a:solidFill>
                  <a:srgbClr val="000000"/>
                </a:solidFill>
                <a:effectLst/>
                <a:latin typeface="Helvetica Neue" charset="0"/>
              </a:endParaRPr>
            </a:p>
          </p:txBody>
        </p:sp>
      </p:grpSp>
      <p:grpSp>
        <p:nvGrpSpPr>
          <p:cNvPr id="24" name="组 23"/>
          <p:cNvGrpSpPr/>
          <p:nvPr/>
        </p:nvGrpSpPr>
        <p:grpSpPr>
          <a:xfrm>
            <a:off x="6440992" y="3731338"/>
            <a:ext cx="2651481" cy="2930026"/>
            <a:chOff x="6440992" y="3731338"/>
            <a:chExt cx="2651481" cy="2930026"/>
          </a:xfrm>
        </p:grpSpPr>
        <p:sp>
          <p:nvSpPr>
            <p:cNvPr id="10" name="椭圆 9"/>
            <p:cNvSpPr/>
            <p:nvPr/>
          </p:nvSpPr>
          <p:spPr>
            <a:xfrm>
              <a:off x="6440992" y="4378571"/>
              <a:ext cx="1343653" cy="2282793"/>
            </a:xfrm>
            <a:prstGeom prst="ellipse">
              <a:avLst/>
            </a:prstGeom>
            <a:solidFill>
              <a:srgbClr val="FF7E79">
                <a:alpha val="16471"/>
              </a:srgbClr>
            </a:solidFill>
            <a:ln>
              <a:solidFill>
                <a:srgbClr val="D34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rot="513308">
              <a:off x="7673495" y="5012699"/>
              <a:ext cx="1418978" cy="461665"/>
            </a:xfrm>
            <a:prstGeom prst="rect">
              <a:avLst/>
            </a:prstGeom>
          </p:spPr>
          <p:txBody>
            <a:bodyPr wrap="none">
              <a:spAutoFit/>
            </a:bodyPr>
            <a:lstStyle/>
            <a:p>
              <a:r>
                <a:rPr kumimoji="1" lang="en-US" altLang="zh-CN" sz="2400" spc="-150" dirty="0" smtClean="0"/>
                <a:t>Used</a:t>
              </a:r>
              <a:r>
                <a:rPr kumimoji="1" lang="zh-CN" altLang="en-US" sz="2400" spc="-150" dirty="0" smtClean="0"/>
                <a:t> </a:t>
              </a:r>
              <a:r>
                <a:rPr kumimoji="1" lang="en-US" altLang="zh-CN" sz="2400" spc="-150" dirty="0" smtClean="0"/>
                <a:t>data</a:t>
              </a:r>
              <a:endParaRPr lang="zh-CN" altLang="en-US" sz="2400" dirty="0"/>
            </a:p>
          </p:txBody>
        </p:sp>
        <p:sp>
          <p:nvSpPr>
            <p:cNvPr id="16" name="矩形 15"/>
            <p:cNvSpPr/>
            <p:nvPr/>
          </p:nvSpPr>
          <p:spPr>
            <a:xfrm>
              <a:off x="6895295" y="3731338"/>
              <a:ext cx="2173125" cy="1015663"/>
            </a:xfrm>
            <a:prstGeom prst="rect">
              <a:avLst/>
            </a:prstGeom>
            <a:ln w="28575">
              <a:solidFill>
                <a:srgbClr val="C00000"/>
              </a:solidFill>
            </a:ln>
          </p:spPr>
          <p:txBody>
            <a:bodyPr wrap="square">
              <a:spAutoFit/>
            </a:bodyPr>
            <a:lstStyle/>
            <a:p>
              <a:pPr algn="r"/>
              <a:r>
                <a:rPr lang="en-US" altLang="zh-CN" b="1" dirty="0">
                  <a:solidFill>
                    <a:srgbClr val="000000"/>
                  </a:solidFill>
                  <a:latin typeface="Helvetica Neue" charset="0"/>
                </a:rPr>
                <a:t>after the phase of issue being </a:t>
              </a:r>
              <a:r>
                <a:rPr lang="en-US" altLang="zh-CN" sz="2400" b="1" dirty="0">
                  <a:solidFill>
                    <a:srgbClr val="000000"/>
                  </a:solidFill>
                  <a:latin typeface="Helvetica Neue" charset="0"/>
                </a:rPr>
                <a:t>resolved</a:t>
              </a:r>
              <a:endParaRPr lang="en-US" altLang="zh-CN" sz="2400" b="1" dirty="0">
                <a:solidFill>
                  <a:srgbClr val="000000"/>
                </a:solidFill>
                <a:effectLst/>
                <a:latin typeface="Helvetica Neue" charset="0"/>
              </a:endParaRPr>
            </a:p>
          </p:txBody>
        </p:sp>
      </p:grpSp>
      <p:grpSp>
        <p:nvGrpSpPr>
          <p:cNvPr id="26" name="组 25"/>
          <p:cNvGrpSpPr/>
          <p:nvPr/>
        </p:nvGrpSpPr>
        <p:grpSpPr>
          <a:xfrm>
            <a:off x="206331" y="4721701"/>
            <a:ext cx="8176654" cy="1875754"/>
            <a:chOff x="206331" y="4721701"/>
            <a:chExt cx="8176654" cy="1875754"/>
          </a:xfrm>
        </p:grpSpPr>
        <p:grpSp>
          <p:nvGrpSpPr>
            <p:cNvPr id="27" name="组 26"/>
            <p:cNvGrpSpPr/>
            <p:nvPr/>
          </p:nvGrpSpPr>
          <p:grpSpPr>
            <a:xfrm>
              <a:off x="206331" y="6135790"/>
              <a:ext cx="8176654" cy="461665"/>
              <a:chOff x="206331" y="6135790"/>
              <a:chExt cx="8176654" cy="461665"/>
            </a:xfrm>
          </p:grpSpPr>
          <p:pic>
            <p:nvPicPr>
              <p:cNvPr id="34" name="图片 33"/>
              <p:cNvPicPr>
                <a:picLocks noChangeAspect="1"/>
              </p:cNvPicPr>
              <p:nvPr/>
            </p:nvPicPr>
            <p:blipFill>
              <a:blip r:embed="rId5"/>
              <a:stretch>
                <a:fillRect/>
              </a:stretch>
            </p:blipFill>
            <p:spPr>
              <a:xfrm>
                <a:off x="483585" y="6216455"/>
                <a:ext cx="7899400" cy="381000"/>
              </a:xfrm>
              <a:prstGeom prst="rect">
                <a:avLst/>
              </a:prstGeom>
            </p:spPr>
          </p:pic>
          <p:sp>
            <p:nvSpPr>
              <p:cNvPr id="35" name="矩形 34"/>
              <p:cNvSpPr/>
              <p:nvPr/>
            </p:nvSpPr>
            <p:spPr>
              <a:xfrm>
                <a:off x="206331" y="6135790"/>
                <a:ext cx="1495922" cy="461665"/>
              </a:xfrm>
              <a:prstGeom prst="rect">
                <a:avLst/>
              </a:prstGeom>
              <a:solidFill>
                <a:schemeClr val="tx1"/>
              </a:solidFill>
              <a:ln>
                <a:solidFill>
                  <a:schemeClr val="tx1"/>
                </a:solidFill>
              </a:ln>
            </p:spPr>
            <p:txBody>
              <a:bodyPr wrap="none">
                <a:spAutoFit/>
              </a:bodyPr>
              <a:lstStyle/>
              <a:p>
                <a:pPr>
                  <a:defRPr/>
                </a:pPr>
                <a:r>
                  <a:rPr lang="en-US" altLang="zh-CN" sz="2400" dirty="0" smtClean="0">
                    <a:solidFill>
                      <a:schemeClr val="bg1"/>
                    </a:solidFill>
                  </a:rPr>
                  <a:t>TimeLine</a:t>
                </a:r>
                <a:endParaRPr lang="zh-CN" altLang="en-US" sz="2400" dirty="0">
                  <a:solidFill>
                    <a:schemeClr val="bg1"/>
                  </a:solidFill>
                </a:endParaRPr>
              </a:p>
            </p:txBody>
          </p:sp>
        </p:grpSp>
        <p:pic>
          <p:nvPicPr>
            <p:cNvPr id="28" name="图片 27"/>
            <p:cNvPicPr>
              <a:picLocks noChangeAspect="1"/>
            </p:cNvPicPr>
            <p:nvPr/>
          </p:nvPicPr>
          <p:blipFill>
            <a:blip r:embed="rId6"/>
            <a:stretch>
              <a:fillRect/>
            </a:stretch>
          </p:blipFill>
          <p:spPr>
            <a:xfrm>
              <a:off x="3373431" y="4721701"/>
              <a:ext cx="1529702" cy="1529702"/>
            </a:xfrm>
            <a:prstGeom prst="rect">
              <a:avLst/>
            </a:prstGeom>
          </p:spPr>
        </p:pic>
        <p:pic>
          <p:nvPicPr>
            <p:cNvPr id="29" name="图片 28"/>
            <p:cNvPicPr>
              <a:picLocks noChangeAspect="1"/>
            </p:cNvPicPr>
            <p:nvPr/>
          </p:nvPicPr>
          <p:blipFill>
            <a:blip r:embed="rId7"/>
            <a:stretch>
              <a:fillRect/>
            </a:stretch>
          </p:blipFill>
          <p:spPr>
            <a:xfrm>
              <a:off x="6387962" y="4759337"/>
              <a:ext cx="1492066" cy="1492066"/>
            </a:xfrm>
            <a:prstGeom prst="rect">
              <a:avLst/>
            </a:prstGeom>
          </p:spPr>
        </p:pic>
        <p:pic>
          <p:nvPicPr>
            <p:cNvPr id="30" name="图片 29"/>
            <p:cNvPicPr>
              <a:picLocks noChangeAspect="1"/>
            </p:cNvPicPr>
            <p:nvPr/>
          </p:nvPicPr>
          <p:blipFill>
            <a:blip r:embed="rId8"/>
            <a:stretch>
              <a:fillRect/>
            </a:stretch>
          </p:blipFill>
          <p:spPr>
            <a:xfrm>
              <a:off x="1851771" y="4747000"/>
              <a:ext cx="1510495" cy="1510495"/>
            </a:xfrm>
            <a:prstGeom prst="rect">
              <a:avLst/>
            </a:prstGeom>
          </p:spPr>
        </p:pic>
        <p:pic>
          <p:nvPicPr>
            <p:cNvPr id="31" name="图片 30"/>
            <p:cNvPicPr>
              <a:picLocks noChangeAspect="1"/>
            </p:cNvPicPr>
            <p:nvPr/>
          </p:nvPicPr>
          <p:blipFill>
            <a:blip r:embed="rId9"/>
            <a:stretch>
              <a:fillRect/>
            </a:stretch>
          </p:blipFill>
          <p:spPr>
            <a:xfrm>
              <a:off x="4876975" y="4734037"/>
              <a:ext cx="1520087" cy="1520087"/>
            </a:xfrm>
            <a:prstGeom prst="rect">
              <a:avLst/>
            </a:prstGeom>
          </p:spPr>
        </p:pic>
        <p:pic>
          <p:nvPicPr>
            <p:cNvPr id="32" name="图片 31"/>
            <p:cNvPicPr>
              <a:picLocks noChangeAspect="1"/>
            </p:cNvPicPr>
            <p:nvPr/>
          </p:nvPicPr>
          <p:blipFill>
            <a:blip r:embed="rId10"/>
            <a:stretch>
              <a:fillRect/>
            </a:stretch>
          </p:blipFill>
          <p:spPr>
            <a:xfrm>
              <a:off x="5545671" y="5603422"/>
              <a:ext cx="532368" cy="532368"/>
            </a:xfrm>
            <a:prstGeom prst="rect">
              <a:avLst/>
            </a:prstGeom>
          </p:spPr>
        </p:pic>
        <p:pic>
          <p:nvPicPr>
            <p:cNvPr id="33" name="图片 32"/>
            <p:cNvPicPr>
              <a:picLocks noChangeAspect="1"/>
            </p:cNvPicPr>
            <p:nvPr/>
          </p:nvPicPr>
          <p:blipFill>
            <a:blip r:embed="rId11"/>
            <a:stretch>
              <a:fillRect/>
            </a:stretch>
          </p:blipFill>
          <p:spPr>
            <a:xfrm rot="18746171">
              <a:off x="5735939" y="5672653"/>
              <a:ext cx="169667" cy="398931"/>
            </a:xfrm>
            <a:prstGeom prst="rect">
              <a:avLst/>
            </a:prstGeom>
          </p:spPr>
        </p:pic>
      </p:grpSp>
    </p:spTree>
    <p:extLst>
      <p:ext uri="{BB962C8B-B14F-4D97-AF65-F5344CB8AC3E}">
        <p14:creationId xmlns:p14="http://schemas.microsoft.com/office/powerpoint/2010/main" val="27148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34296" y="1163303"/>
            <a:ext cx="6960870" cy="3520440"/>
          </a:xfrm>
        </p:spPr>
        <p:txBody>
          <a:bodyPr>
            <a:normAutofit/>
          </a:bodyPr>
          <a:lstStyle/>
          <a:p>
            <a:r>
              <a:rPr kumimoji="1" lang="en-US" altLang="zh-CN" sz="7200" cap="none" dirty="0" smtClean="0"/>
              <a:t>Data</a:t>
            </a:r>
            <a:r>
              <a:rPr kumimoji="1" lang="zh-CN" altLang="en-US" sz="7200" cap="none" dirty="0" smtClean="0"/>
              <a:t> </a:t>
            </a:r>
            <a:r>
              <a:rPr kumimoji="1" lang="en-US" altLang="zh-CN" sz="7200" cap="none" dirty="0" smtClean="0"/>
              <a:t>leaks</a:t>
            </a:r>
            <a:r>
              <a:rPr kumimoji="1" lang="zh-CN" altLang="en-US" sz="7200" cap="none" dirty="0" smtClean="0"/>
              <a:t> </a:t>
            </a:r>
            <a:r>
              <a:rPr kumimoji="1" lang="en-US" altLang="zh-CN" sz="7200" cap="none" dirty="0" smtClean="0"/>
              <a:t>from</a:t>
            </a:r>
            <a:r>
              <a:rPr kumimoji="1" lang="zh-CN" altLang="en-US" sz="7200" cap="none" dirty="0" smtClean="0"/>
              <a:t> </a:t>
            </a:r>
            <a:r>
              <a:rPr kumimoji="1" lang="en-US" altLang="zh-CN" sz="7200" cap="none" dirty="0" smtClean="0"/>
              <a:t>the</a:t>
            </a:r>
            <a:r>
              <a:rPr kumimoji="1" lang="zh-CN" altLang="en-US" sz="7200" cap="none" dirty="0" smtClean="0"/>
              <a:t> </a:t>
            </a:r>
            <a:r>
              <a:rPr kumimoji="1" lang="en-US" altLang="zh-CN" sz="7200" cap="none" dirty="0" smtClean="0"/>
              <a:t/>
            </a:r>
            <a:br>
              <a:rPr kumimoji="1" lang="en-US" altLang="zh-CN" sz="7200" cap="none" dirty="0" smtClean="0"/>
            </a:br>
            <a:r>
              <a:rPr kumimoji="1" lang="en-US" altLang="zh-CN" sz="7200" cap="none" dirty="0" smtClean="0">
                <a:solidFill>
                  <a:srgbClr val="C00000"/>
                </a:solidFill>
              </a:rPr>
              <a:t>Future</a:t>
            </a:r>
            <a:endParaRPr kumimoji="1" lang="zh-CN" altLang="en-US" sz="7200" cap="none" dirty="0">
              <a:solidFill>
                <a:srgbClr val="C00000"/>
              </a:solidFill>
            </a:endParaRPr>
          </a:p>
        </p:txBody>
      </p:sp>
      <p:sp>
        <p:nvSpPr>
          <p:cNvPr id="3" name="文本占位符 2"/>
          <p:cNvSpPr>
            <a:spLocks noGrp="1"/>
          </p:cNvSpPr>
          <p:nvPr>
            <p:ph type="body" idx="1"/>
          </p:nvPr>
        </p:nvSpPr>
        <p:spPr>
          <a:xfrm>
            <a:off x="2057464" y="5020056"/>
            <a:ext cx="6789420" cy="1066800"/>
          </a:xfrm>
        </p:spPr>
        <p:txBody>
          <a:bodyPr>
            <a:noAutofit/>
          </a:bodyPr>
          <a:lstStyle/>
          <a:p>
            <a:r>
              <a:rPr kumimoji="1" lang="en-US" altLang="zh-CN" sz="3600" dirty="0" smtClean="0"/>
              <a:t>Time</a:t>
            </a:r>
            <a:r>
              <a:rPr kumimoji="1" lang="zh-CN" altLang="en-US" sz="3600" dirty="0" smtClean="0"/>
              <a:t> </a:t>
            </a:r>
            <a:r>
              <a:rPr kumimoji="1" lang="en-US" altLang="zh-CN" sz="3600" dirty="0" smtClean="0"/>
              <a:t>sequence</a:t>
            </a:r>
            <a:r>
              <a:rPr kumimoji="1" lang="zh-CN" altLang="en-US" sz="3600" dirty="0" smtClean="0"/>
              <a:t> </a:t>
            </a:r>
            <a:r>
              <a:rPr kumimoji="1" lang="en-US" altLang="zh-CN" sz="3600" dirty="0" smtClean="0"/>
              <a:t>is</a:t>
            </a:r>
            <a:r>
              <a:rPr kumimoji="1" lang="zh-CN" altLang="en-US" sz="3600" dirty="0" smtClean="0"/>
              <a:t> </a:t>
            </a:r>
            <a:r>
              <a:rPr kumimoji="1" lang="en-US" altLang="zh-CN" sz="3600" dirty="0" smtClean="0"/>
              <a:t>ignored</a:t>
            </a:r>
            <a:endParaRPr kumimoji="1" lang="zh-CN" altLang="en-US" sz="3600" dirty="0"/>
          </a:p>
        </p:txBody>
      </p:sp>
      <p:pic>
        <p:nvPicPr>
          <p:cNvPr id="7" name="图片 6"/>
          <p:cNvPicPr>
            <a:picLocks noChangeAspect="1"/>
          </p:cNvPicPr>
          <p:nvPr/>
        </p:nvPicPr>
        <p:blipFill>
          <a:blip r:embed="rId3"/>
          <a:stretch>
            <a:fillRect/>
          </a:stretch>
        </p:blipFill>
        <p:spPr>
          <a:xfrm>
            <a:off x="7582378" y="5381719"/>
            <a:ext cx="705137" cy="705137"/>
          </a:xfrm>
          <a:prstGeom prst="rect">
            <a:avLst/>
          </a:prstGeom>
        </p:spPr>
      </p:pic>
      <p:sp>
        <p:nvSpPr>
          <p:cNvPr id="8" name="文本框 7"/>
          <p:cNvSpPr txBox="1"/>
          <p:nvPr/>
        </p:nvSpPr>
        <p:spPr>
          <a:xfrm>
            <a:off x="-2355742" y="5765369"/>
            <a:ext cx="184731" cy="369332"/>
          </a:xfrm>
          <a:prstGeom prst="rect">
            <a:avLst/>
          </a:prstGeom>
          <a:noFill/>
        </p:spPr>
        <p:txBody>
          <a:bodyPr wrap="none" rtlCol="0">
            <a:spAutoFit/>
          </a:bodyPr>
          <a:lstStyle/>
          <a:p>
            <a:endParaRPr kumimoji="1" lang="zh-CN" altLang="en-US" dirty="0"/>
          </a:p>
        </p:txBody>
      </p:sp>
      <p:sp>
        <p:nvSpPr>
          <p:cNvPr id="9" name="幻灯片编号占位符 8"/>
          <p:cNvSpPr>
            <a:spLocks noGrp="1"/>
          </p:cNvSpPr>
          <p:nvPr>
            <p:ph type="sldNum" sz="quarter" idx="12"/>
          </p:nvPr>
        </p:nvSpPr>
        <p:spPr/>
        <p:txBody>
          <a:bodyPr/>
          <a:lstStyle/>
          <a:p>
            <a:fld id="{4FAB73BC-B049-4115-A692-8D63A059BFB8}" type="slidenum">
              <a:rPr lang="en-US" smtClean="0"/>
              <a:pPr/>
              <a:t>5</a:t>
            </a:fld>
            <a:endParaRPr lang="en-US" dirty="0"/>
          </a:p>
        </p:txBody>
      </p:sp>
      <p:pic>
        <p:nvPicPr>
          <p:cNvPr id="6" name="图片 5"/>
          <p:cNvPicPr>
            <a:picLocks noChangeAspect="1"/>
          </p:cNvPicPr>
          <p:nvPr/>
        </p:nvPicPr>
        <p:blipFill>
          <a:blip r:embed="rId4"/>
          <a:stretch>
            <a:fillRect/>
          </a:stretch>
        </p:blipFill>
        <p:spPr>
          <a:xfrm>
            <a:off x="260479" y="2044381"/>
            <a:ext cx="1676809" cy="1485306"/>
          </a:xfrm>
          <a:prstGeom prst="rect">
            <a:avLst/>
          </a:prstGeom>
        </p:spPr>
      </p:pic>
      <p:pic>
        <p:nvPicPr>
          <p:cNvPr id="11" name="图片 10"/>
          <p:cNvPicPr>
            <a:picLocks noChangeAspect="1"/>
          </p:cNvPicPr>
          <p:nvPr/>
        </p:nvPicPr>
        <p:blipFill>
          <a:blip r:embed="rId5"/>
          <a:stretch>
            <a:fillRect/>
          </a:stretch>
        </p:blipFill>
        <p:spPr>
          <a:xfrm rot="20118037">
            <a:off x="265998" y="3881854"/>
            <a:ext cx="1665769" cy="1247361"/>
          </a:xfrm>
          <a:prstGeom prst="rect">
            <a:avLst/>
          </a:prstGeom>
          <a:ln>
            <a:solidFill>
              <a:schemeClr val="tx1"/>
            </a:solidFill>
          </a:ln>
        </p:spPr>
      </p:pic>
      <p:pic>
        <p:nvPicPr>
          <p:cNvPr id="4" name="图片 3"/>
          <p:cNvPicPr>
            <a:picLocks noChangeAspect="1"/>
          </p:cNvPicPr>
          <p:nvPr/>
        </p:nvPicPr>
        <p:blipFill>
          <a:blip r:embed="rId6"/>
          <a:stretch>
            <a:fillRect/>
          </a:stretch>
        </p:blipFill>
        <p:spPr>
          <a:xfrm rot="20134201">
            <a:off x="378513" y="5215989"/>
            <a:ext cx="1769164" cy="1323535"/>
          </a:xfrm>
          <a:prstGeom prst="rect">
            <a:avLst/>
          </a:prstGeom>
          <a:ln>
            <a:solidFill>
              <a:schemeClr val="tx1"/>
            </a:solidFill>
          </a:ln>
        </p:spPr>
      </p:pic>
    </p:spTree>
    <p:extLst>
      <p:ext uri="{BB962C8B-B14F-4D97-AF65-F5344CB8AC3E}">
        <p14:creationId xmlns:p14="http://schemas.microsoft.com/office/powerpoint/2010/main" val="134800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zh-CN" sz="5400" cap="none" dirty="0" smtClean="0"/>
              <a:t>Research</a:t>
            </a:r>
            <a:r>
              <a:rPr kumimoji="1" lang="zh-CN" altLang="en-US" sz="5400" cap="none" dirty="0" smtClean="0"/>
              <a:t> </a:t>
            </a:r>
            <a:r>
              <a:rPr kumimoji="1" lang="en-US" altLang="zh-CN" sz="5400" cap="none" dirty="0" smtClean="0"/>
              <a:t>Questions</a:t>
            </a:r>
            <a:endParaRPr kumimoji="1" lang="zh-CN" altLang="en-US" sz="5400" cap="none" dirty="0"/>
          </a:p>
        </p:txBody>
      </p:sp>
      <p:sp>
        <p:nvSpPr>
          <p:cNvPr id="3" name="内容占位符 2"/>
          <p:cNvSpPr>
            <a:spLocks noGrp="1"/>
          </p:cNvSpPr>
          <p:nvPr>
            <p:ph idx="1"/>
          </p:nvPr>
        </p:nvSpPr>
        <p:spPr>
          <a:xfrm>
            <a:off x="162822" y="694944"/>
            <a:ext cx="6117207" cy="5947396"/>
          </a:xfrm>
        </p:spPr>
        <p:txBody>
          <a:bodyPr>
            <a:normAutofit/>
          </a:bodyPr>
          <a:lstStyle/>
          <a:p>
            <a:r>
              <a:rPr kumimoji="1" lang="en-US" altLang="zh-CN" sz="2400" dirty="0"/>
              <a:t>RQ1:</a:t>
            </a:r>
            <a:r>
              <a:rPr kumimoji="1" lang="zh-CN" altLang="en-US" sz="2400" dirty="0"/>
              <a:t> </a:t>
            </a:r>
            <a:r>
              <a:rPr kumimoji="1" lang="en-US" altLang="zh-CN" sz="2400" dirty="0"/>
              <a:t>Did the use of issue tracking data in existing literature have data leakage</a:t>
            </a:r>
            <a:r>
              <a:rPr kumimoji="1" lang="en-US" altLang="zh-CN" sz="2400" dirty="0" smtClean="0"/>
              <a:t>?</a:t>
            </a:r>
          </a:p>
          <a:p>
            <a:endParaRPr kumimoji="1" lang="en-US" altLang="zh-CN" sz="2400" dirty="0"/>
          </a:p>
          <a:p>
            <a:r>
              <a:rPr kumimoji="1" lang="en-US" altLang="zh-CN" sz="2400" dirty="0"/>
              <a:t>RQ2:</a:t>
            </a:r>
            <a:r>
              <a:rPr kumimoji="1" lang="zh-CN" altLang="en-US" sz="2400" dirty="0"/>
              <a:t> </a:t>
            </a:r>
            <a:r>
              <a:rPr lang="en-US" altLang="zh-CN" sz="2400" dirty="0"/>
              <a:t>How often do issue reports change their attributes during their life cycle and which attributes may change</a:t>
            </a:r>
            <a:r>
              <a:rPr lang="en-US" altLang="zh-CN" sz="2400" dirty="0" smtClean="0"/>
              <a:t>?</a:t>
            </a:r>
          </a:p>
          <a:p>
            <a:endParaRPr kumimoji="1" lang="en-US" altLang="zh-CN" sz="2400" dirty="0" smtClean="0"/>
          </a:p>
          <a:p>
            <a:r>
              <a:rPr kumimoji="1" lang="en-US" altLang="zh-CN" sz="2400" dirty="0" smtClean="0"/>
              <a:t>RQ3</a:t>
            </a:r>
            <a:r>
              <a:rPr kumimoji="1" lang="en-US" altLang="zh-CN" sz="2400" dirty="0"/>
              <a:t>:</a:t>
            </a:r>
            <a:r>
              <a:rPr kumimoji="1" lang="zh-CN" altLang="en-US" sz="2400" dirty="0"/>
              <a:t> </a:t>
            </a:r>
            <a:r>
              <a:rPr lang="en-US" altLang="zh-CN" sz="2400" dirty="0"/>
              <a:t>If the data leakage is fixed, are the results still valid</a:t>
            </a:r>
            <a:r>
              <a:rPr lang="en-US" altLang="zh-CN" sz="2400" dirty="0" smtClean="0"/>
              <a:t>?</a:t>
            </a:r>
          </a:p>
          <a:p>
            <a:endParaRPr kumimoji="1" lang="en-US" altLang="zh-CN" sz="2400" dirty="0"/>
          </a:p>
          <a:p>
            <a:r>
              <a:rPr kumimoji="1" lang="en-US" altLang="zh-CN" sz="2400" dirty="0"/>
              <a:t>RQ4:</a:t>
            </a:r>
            <a:r>
              <a:rPr kumimoji="1" lang="zh-CN" altLang="en-US" sz="2400" dirty="0"/>
              <a:t> </a:t>
            </a:r>
            <a:r>
              <a:rPr lang="en-US" altLang="zh-CN" sz="2400" dirty="0"/>
              <a:t>If the validity of the results shifts, which attributes would have the largest impact?</a:t>
            </a:r>
          </a:p>
          <a:p>
            <a:endParaRPr kumimoji="1" lang="zh-CN" altLang="en-US" sz="2400" dirty="0"/>
          </a:p>
        </p:txBody>
      </p:sp>
      <p:sp>
        <p:nvSpPr>
          <p:cNvPr id="4" name="文本占位符 3"/>
          <p:cNvSpPr>
            <a:spLocks noGrp="1"/>
          </p:cNvSpPr>
          <p:nvPr>
            <p:ph type="body" sz="half" idx="2"/>
          </p:nvPr>
        </p:nvSpPr>
        <p:spPr/>
        <p:txBody>
          <a:bodyPr/>
          <a:lstStyle/>
          <a:p>
            <a:endParaRPr kumimoji="1" lang="zh-CN" alt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t>6</a:t>
            </a:fld>
            <a:endParaRPr 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2312" y="2692352"/>
            <a:ext cx="2030730" cy="2971800"/>
          </a:xfrm>
          <a:prstGeom prst="rect">
            <a:avLst/>
          </a:prstGeom>
        </p:spPr>
      </p:pic>
    </p:spTree>
    <p:extLst>
      <p:ext uri="{BB962C8B-B14F-4D97-AF65-F5344CB8AC3E}">
        <p14:creationId xmlns:p14="http://schemas.microsoft.com/office/powerpoint/2010/main" val="16608130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zh-CN" sz="5400" cap="none" dirty="0" smtClean="0"/>
              <a:t>Research</a:t>
            </a:r>
            <a:r>
              <a:rPr kumimoji="1" lang="zh-CN" altLang="en-US" sz="5400" cap="none" dirty="0" smtClean="0"/>
              <a:t> </a:t>
            </a:r>
            <a:r>
              <a:rPr kumimoji="1" lang="en-US" altLang="zh-CN" sz="5400" cap="none" dirty="0" smtClean="0"/>
              <a:t>Questions</a:t>
            </a:r>
            <a:endParaRPr kumimoji="1" lang="zh-CN" altLang="en-US" sz="5400" cap="none" dirty="0"/>
          </a:p>
        </p:txBody>
      </p:sp>
      <p:sp>
        <p:nvSpPr>
          <p:cNvPr id="3" name="内容占位符 2"/>
          <p:cNvSpPr>
            <a:spLocks noGrp="1"/>
          </p:cNvSpPr>
          <p:nvPr>
            <p:ph idx="1"/>
          </p:nvPr>
        </p:nvSpPr>
        <p:spPr>
          <a:xfrm>
            <a:off x="162822" y="694944"/>
            <a:ext cx="6117207" cy="5947396"/>
          </a:xfrm>
        </p:spPr>
        <p:txBody>
          <a:bodyPr>
            <a:normAutofit/>
          </a:bodyPr>
          <a:lstStyle/>
          <a:p>
            <a:r>
              <a:rPr kumimoji="1" lang="en-US" altLang="zh-CN" sz="2400" dirty="0"/>
              <a:t>RQ1:</a:t>
            </a:r>
            <a:r>
              <a:rPr kumimoji="1" lang="zh-CN" altLang="en-US" sz="2400" dirty="0"/>
              <a:t> </a:t>
            </a:r>
            <a:r>
              <a:rPr kumimoji="1" lang="en-US" altLang="zh-CN" sz="2400" dirty="0"/>
              <a:t>Did the use of issue tracking data in existing literature have data leakage</a:t>
            </a:r>
            <a:r>
              <a:rPr kumimoji="1" lang="en-US" altLang="zh-CN" sz="2400" dirty="0" smtClean="0"/>
              <a:t>?</a:t>
            </a:r>
          </a:p>
          <a:p>
            <a:endParaRPr kumimoji="1" lang="en-US" altLang="zh-CN" sz="2400" dirty="0"/>
          </a:p>
          <a:p>
            <a:r>
              <a:rPr kumimoji="1" lang="en-US" altLang="zh-CN" sz="2400" dirty="0">
                <a:solidFill>
                  <a:schemeClr val="bg1">
                    <a:lumMod val="50000"/>
                  </a:schemeClr>
                </a:solidFill>
              </a:rPr>
              <a:t>RQ2:</a:t>
            </a:r>
            <a:r>
              <a:rPr kumimoji="1" lang="zh-CN" altLang="en-US" sz="2400" dirty="0">
                <a:solidFill>
                  <a:schemeClr val="bg1">
                    <a:lumMod val="50000"/>
                  </a:schemeClr>
                </a:solidFill>
              </a:rPr>
              <a:t> </a:t>
            </a:r>
            <a:r>
              <a:rPr lang="en-US" altLang="zh-CN" sz="2400" dirty="0">
                <a:solidFill>
                  <a:schemeClr val="bg1">
                    <a:lumMod val="50000"/>
                  </a:schemeClr>
                </a:solidFill>
              </a:rPr>
              <a:t>How often do issue reports change their attributes during their life cycle and which attributes may change</a:t>
            </a:r>
            <a:r>
              <a:rPr lang="en-US" altLang="zh-CN" sz="2400" dirty="0" smtClean="0">
                <a:solidFill>
                  <a:schemeClr val="bg1">
                    <a:lumMod val="50000"/>
                  </a:schemeClr>
                </a:solidFill>
              </a:rPr>
              <a:t>?</a:t>
            </a:r>
          </a:p>
          <a:p>
            <a:endParaRPr kumimoji="1" lang="en-US" altLang="zh-CN" sz="2400" dirty="0" smtClean="0">
              <a:solidFill>
                <a:schemeClr val="bg1">
                  <a:lumMod val="50000"/>
                </a:schemeClr>
              </a:solidFill>
            </a:endParaRPr>
          </a:p>
          <a:p>
            <a:r>
              <a:rPr kumimoji="1" lang="en-US" altLang="zh-CN" sz="2400" dirty="0" smtClean="0">
                <a:solidFill>
                  <a:schemeClr val="bg1">
                    <a:lumMod val="50000"/>
                  </a:schemeClr>
                </a:solidFill>
              </a:rPr>
              <a:t>RQ3</a:t>
            </a:r>
            <a:r>
              <a:rPr kumimoji="1" lang="en-US" altLang="zh-CN" sz="2400" dirty="0">
                <a:solidFill>
                  <a:schemeClr val="bg1">
                    <a:lumMod val="50000"/>
                  </a:schemeClr>
                </a:solidFill>
              </a:rPr>
              <a:t>:</a:t>
            </a:r>
            <a:r>
              <a:rPr kumimoji="1" lang="zh-CN" altLang="en-US" sz="2400" dirty="0">
                <a:solidFill>
                  <a:schemeClr val="bg1">
                    <a:lumMod val="50000"/>
                  </a:schemeClr>
                </a:solidFill>
              </a:rPr>
              <a:t> </a:t>
            </a:r>
            <a:r>
              <a:rPr lang="en-US" altLang="zh-CN" sz="2400" dirty="0">
                <a:solidFill>
                  <a:schemeClr val="bg1">
                    <a:lumMod val="50000"/>
                  </a:schemeClr>
                </a:solidFill>
              </a:rPr>
              <a:t>If the data leakage is fixed, are the results still valid</a:t>
            </a:r>
            <a:r>
              <a:rPr lang="en-US" altLang="zh-CN" sz="2400" dirty="0" smtClean="0">
                <a:solidFill>
                  <a:schemeClr val="bg1">
                    <a:lumMod val="50000"/>
                  </a:schemeClr>
                </a:solidFill>
              </a:rPr>
              <a:t>?</a:t>
            </a:r>
          </a:p>
          <a:p>
            <a:endParaRPr kumimoji="1" lang="en-US" altLang="zh-CN" sz="2400" dirty="0">
              <a:solidFill>
                <a:schemeClr val="bg1">
                  <a:lumMod val="50000"/>
                </a:schemeClr>
              </a:solidFill>
            </a:endParaRPr>
          </a:p>
          <a:p>
            <a:r>
              <a:rPr kumimoji="1" lang="en-US" altLang="zh-CN" sz="2400" dirty="0">
                <a:solidFill>
                  <a:schemeClr val="bg1">
                    <a:lumMod val="50000"/>
                  </a:schemeClr>
                </a:solidFill>
              </a:rPr>
              <a:t>RQ4:</a:t>
            </a:r>
            <a:r>
              <a:rPr kumimoji="1" lang="zh-CN" altLang="en-US" sz="2400" dirty="0">
                <a:solidFill>
                  <a:schemeClr val="bg1">
                    <a:lumMod val="50000"/>
                  </a:schemeClr>
                </a:solidFill>
              </a:rPr>
              <a:t> </a:t>
            </a:r>
            <a:r>
              <a:rPr lang="en-US" altLang="zh-CN" sz="2400" dirty="0">
                <a:solidFill>
                  <a:schemeClr val="bg1">
                    <a:lumMod val="50000"/>
                  </a:schemeClr>
                </a:solidFill>
              </a:rPr>
              <a:t>If the validity of the results shifts, which attributes would have the largest impact?</a:t>
            </a:r>
          </a:p>
          <a:p>
            <a:endParaRPr kumimoji="1" lang="zh-CN" altLang="en-US" sz="2400" dirty="0"/>
          </a:p>
        </p:txBody>
      </p:sp>
      <p:sp>
        <p:nvSpPr>
          <p:cNvPr id="4" name="文本占位符 3"/>
          <p:cNvSpPr>
            <a:spLocks noGrp="1"/>
          </p:cNvSpPr>
          <p:nvPr>
            <p:ph type="body" sz="half" idx="2"/>
          </p:nvPr>
        </p:nvSpPr>
        <p:spPr/>
        <p:txBody>
          <a:bodyPr/>
          <a:lstStyle/>
          <a:p>
            <a:endParaRPr kumimoji="1" lang="zh-CN" alt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t>7</a:t>
            </a:fld>
            <a:endParaRPr 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2312" y="2692352"/>
            <a:ext cx="2030730" cy="2971800"/>
          </a:xfrm>
          <a:prstGeom prst="rect">
            <a:avLst/>
          </a:prstGeom>
        </p:spPr>
      </p:pic>
    </p:spTree>
    <p:extLst>
      <p:ext uri="{BB962C8B-B14F-4D97-AF65-F5344CB8AC3E}">
        <p14:creationId xmlns:p14="http://schemas.microsoft.com/office/powerpoint/2010/main" val="8825848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8000" dirty="0" smtClean="0"/>
              <a:t>RQ1</a:t>
            </a:r>
            <a:endParaRPr kumimoji="1" lang="zh-CN" altLang="en-US" sz="8000" dirty="0"/>
          </a:p>
        </p:txBody>
      </p:sp>
      <p:sp>
        <p:nvSpPr>
          <p:cNvPr id="3" name="内容占位符 2"/>
          <p:cNvSpPr>
            <a:spLocks noGrp="1"/>
          </p:cNvSpPr>
          <p:nvPr>
            <p:ph idx="1"/>
          </p:nvPr>
        </p:nvSpPr>
        <p:spPr/>
        <p:txBody>
          <a:bodyPr>
            <a:normAutofit/>
          </a:bodyPr>
          <a:lstStyle/>
          <a:p>
            <a:r>
              <a:rPr lang="en-US" altLang="zh-CN" sz="2800" dirty="0" smtClean="0"/>
              <a:t>Examination </a:t>
            </a:r>
            <a:r>
              <a:rPr lang="en-US" altLang="zh-CN" sz="2800" dirty="0"/>
              <a:t>of Literature </a:t>
            </a:r>
            <a:endParaRPr lang="en-US" altLang="zh-CN" sz="2800" dirty="0" smtClean="0"/>
          </a:p>
          <a:p>
            <a:pPr lvl="1"/>
            <a:r>
              <a:rPr lang="en-US" altLang="zh-CN" sz="2400" dirty="0" smtClean="0"/>
              <a:t>DBLP</a:t>
            </a:r>
          </a:p>
          <a:p>
            <a:pPr lvl="1"/>
            <a:r>
              <a:rPr lang="en-US" altLang="zh-CN" sz="2400" dirty="0" smtClean="0"/>
              <a:t>2000--2017</a:t>
            </a:r>
          </a:p>
          <a:p>
            <a:pPr lvl="1"/>
            <a:r>
              <a:rPr lang="en-US" altLang="zh-CN" sz="2400" dirty="0" smtClean="0"/>
              <a:t>keywords </a:t>
            </a:r>
            <a:r>
              <a:rPr lang="en-US" altLang="zh-CN" sz="2400" i="1" u="sng" dirty="0" smtClean="0"/>
              <a:t>bug report </a:t>
            </a:r>
            <a:r>
              <a:rPr lang="en-US" altLang="zh-CN" sz="2400" dirty="0"/>
              <a:t>and </a:t>
            </a:r>
            <a:r>
              <a:rPr lang="en-US" altLang="zh-CN" sz="2400" i="1" u="sng" dirty="0" smtClean="0"/>
              <a:t>issue report </a:t>
            </a:r>
          </a:p>
          <a:p>
            <a:pPr lvl="1"/>
            <a:r>
              <a:rPr lang="en-US" altLang="zh-CN" sz="2400" dirty="0" smtClean="0"/>
              <a:t>the reference of</a:t>
            </a:r>
            <a:r>
              <a:rPr lang="zh-CN" altLang="en-US" sz="2400" dirty="0" smtClean="0"/>
              <a:t> </a:t>
            </a:r>
            <a:r>
              <a:rPr lang="en-US" altLang="zh-CN" sz="2400" dirty="0" smtClean="0"/>
              <a:t>the papers</a:t>
            </a:r>
          </a:p>
          <a:p>
            <a:pPr lvl="1"/>
            <a:endParaRPr lang="en-US" altLang="zh-CN" sz="2800" dirty="0"/>
          </a:p>
          <a:p>
            <a:pPr lvl="1"/>
            <a:r>
              <a:rPr lang="en-US" altLang="zh-CN" sz="2800" dirty="0" smtClean="0"/>
              <a:t>In</a:t>
            </a:r>
            <a:r>
              <a:rPr lang="zh-CN" altLang="en-US" sz="2800" dirty="0" smtClean="0"/>
              <a:t> </a:t>
            </a:r>
            <a:r>
              <a:rPr lang="en-US" altLang="zh-CN" sz="2800" dirty="0" smtClean="0"/>
              <a:t>total,</a:t>
            </a:r>
            <a:r>
              <a:rPr lang="zh-CN" altLang="en-US" sz="2800" dirty="0" smtClean="0"/>
              <a:t> </a:t>
            </a:r>
            <a:r>
              <a:rPr lang="en-US" altLang="zh-CN" sz="2800" b="1" dirty="0" smtClean="0"/>
              <a:t>58</a:t>
            </a:r>
            <a:r>
              <a:rPr lang="zh-CN" altLang="en-US" sz="2800" dirty="0" smtClean="0"/>
              <a:t> </a:t>
            </a:r>
            <a:r>
              <a:rPr lang="en-US" altLang="zh-CN" sz="2800" dirty="0" smtClean="0"/>
              <a:t>relevant</a:t>
            </a:r>
            <a:r>
              <a:rPr lang="zh-CN" altLang="en-US" sz="2800" dirty="0" smtClean="0"/>
              <a:t> </a:t>
            </a:r>
            <a:r>
              <a:rPr lang="en-US" altLang="zh-CN" sz="2800" dirty="0" smtClean="0"/>
              <a:t>papers </a:t>
            </a:r>
            <a:endParaRPr lang="en-US" altLang="zh-CN" sz="2800" dirty="0"/>
          </a:p>
          <a:p>
            <a:pPr lvl="1"/>
            <a:endParaRPr lang="en-US" altLang="zh-CN" sz="2800" i="1" u="sng" dirty="0"/>
          </a:p>
          <a:p>
            <a:pPr lvl="1"/>
            <a:endParaRPr lang="en-US" altLang="zh-CN" sz="2600" dirty="0"/>
          </a:p>
          <a:p>
            <a:endParaRPr kumimoji="1" lang="zh-CN" altLang="en-US" sz="2800" dirty="0"/>
          </a:p>
        </p:txBody>
      </p:sp>
      <p:sp>
        <p:nvSpPr>
          <p:cNvPr id="4" name="文本占位符 3"/>
          <p:cNvSpPr>
            <a:spLocks noGrp="1"/>
          </p:cNvSpPr>
          <p:nvPr>
            <p:ph type="body" sz="half" idx="2"/>
          </p:nvPr>
        </p:nvSpPr>
        <p:spPr/>
        <p:txBody>
          <a:bodyPr>
            <a:normAutofit/>
          </a:bodyPr>
          <a:lstStyle/>
          <a:p>
            <a:r>
              <a:rPr lang="en-US" altLang="zh-CN" sz="2400" dirty="0" smtClean="0"/>
              <a:t>Confirm </a:t>
            </a:r>
            <a:r>
              <a:rPr lang="en-US" altLang="zh-CN" sz="2400" dirty="0"/>
              <a:t>the existence of data leakage </a:t>
            </a:r>
          </a:p>
        </p:txBody>
      </p:sp>
      <p:sp>
        <p:nvSpPr>
          <p:cNvPr id="5" name="幻灯片编号占位符 4"/>
          <p:cNvSpPr>
            <a:spLocks noGrp="1"/>
          </p:cNvSpPr>
          <p:nvPr>
            <p:ph type="sldNum" sz="quarter" idx="12"/>
          </p:nvPr>
        </p:nvSpPr>
        <p:spPr/>
        <p:txBody>
          <a:bodyPr/>
          <a:lstStyle/>
          <a:p>
            <a:fld id="{4FAB73BC-B049-4115-A692-8D63A059BFB8}" type="slidenum">
              <a:rPr lang="en-US" smtClean="0"/>
              <a:t>8</a:t>
            </a:fld>
            <a:endParaRPr lang="en-US"/>
          </a:p>
        </p:txBody>
      </p:sp>
    </p:spTree>
    <p:extLst>
      <p:ext uri="{BB962C8B-B14F-4D97-AF65-F5344CB8AC3E}">
        <p14:creationId xmlns:p14="http://schemas.microsoft.com/office/powerpoint/2010/main" val="25787224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活字">
  <a:themeElements>
    <a:clrScheme name="木活字">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活字">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活字">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2759</TotalTime>
  <Words>3760</Words>
  <Application>Microsoft Macintosh PowerPoint</Application>
  <PresentationFormat>全屏显示(4:3)</PresentationFormat>
  <Paragraphs>796</Paragraphs>
  <Slides>38</Slides>
  <Notes>37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38</vt:i4>
      </vt:variant>
    </vt:vector>
  </HeadingPairs>
  <TitlesOfParts>
    <vt:vector size="52" baseType="lpstr">
      <vt:lpstr>Calibri</vt:lpstr>
      <vt:lpstr>Candara</vt:lpstr>
      <vt:lpstr>DengXian</vt:lpstr>
      <vt:lpstr>Helvetica</vt:lpstr>
      <vt:lpstr>Helvetica Neue</vt:lpstr>
      <vt:lpstr>Rockwell</vt:lpstr>
      <vt:lpstr>Rockwell Condensed</vt:lpstr>
      <vt:lpstr>Rockwell Extra Bold</vt:lpstr>
      <vt:lpstr>STKaiti</vt:lpstr>
      <vt:lpstr>Tw Cen MT</vt:lpstr>
      <vt:lpstr>Wingdings</vt:lpstr>
      <vt:lpstr>方正姚体</vt:lpstr>
      <vt:lpstr>幼圆</vt:lpstr>
      <vt:lpstr>木活字</vt:lpstr>
      <vt:lpstr>Be Careful of When: An Empirical Study on Time-Related Misuse of Issue Tracking Data </vt:lpstr>
      <vt:lpstr>Issue tracking data (ITD) are widely used</vt:lpstr>
      <vt:lpstr>Application scenarios are time-related</vt:lpstr>
      <vt:lpstr>Values of issue attributes change over time</vt:lpstr>
      <vt:lpstr>Motivating Example Duplicate Detection</vt:lpstr>
      <vt:lpstr>Data leaks from the  Future</vt:lpstr>
      <vt:lpstr>Research Questions</vt:lpstr>
      <vt:lpstr>Research Questions</vt:lpstr>
      <vt:lpstr>RQ1</vt:lpstr>
      <vt:lpstr>RQ1 result</vt:lpstr>
      <vt:lpstr>RQ1 result</vt:lpstr>
      <vt:lpstr>RQ1 result</vt:lpstr>
      <vt:lpstr>When describing the models, explicitly state the time information for each used attribute</vt:lpstr>
      <vt:lpstr>11 = 4 + 7 Figure out how the dataset is built</vt:lpstr>
      <vt:lpstr>Research Questions</vt:lpstr>
      <vt:lpstr>RQ2</vt:lpstr>
      <vt:lpstr>RQ2 result</vt:lpstr>
      <vt:lpstr>RQ2 result</vt:lpstr>
      <vt:lpstr>RQ2 result</vt:lpstr>
      <vt:lpstr>Research Questions</vt:lpstr>
      <vt:lpstr>RQ3</vt:lpstr>
      <vt:lpstr>RQ3</vt:lpstr>
      <vt:lpstr>RQ3</vt:lpstr>
      <vt:lpstr>RQ3</vt:lpstr>
      <vt:lpstr>RQ3 result</vt:lpstr>
      <vt:lpstr>RQ3 result</vt:lpstr>
      <vt:lpstr>RQ3 result</vt:lpstr>
      <vt:lpstr>RQ3 result</vt:lpstr>
      <vt:lpstr>RQ3 result</vt:lpstr>
      <vt:lpstr>Data leakage leads to biased results even though the extent is not striking </vt:lpstr>
      <vt:lpstr>Recover the non-leaked data through change history   before NEW: duplicate issue report detection  before ASSIGNED: issue assignment, issue-fix time prediction, priority prediction, severity prediction, configuration bugs prediction and blocking bugs prediction   before RESOLVED: issue localization, API recommendation, package recommendation, and class recommendation </vt:lpstr>
      <vt:lpstr>Research Questions</vt:lpstr>
      <vt:lpstr>RQ4</vt:lpstr>
      <vt:lpstr>RQ4</vt:lpstr>
      <vt:lpstr>RQ4 result</vt:lpstr>
      <vt:lpstr>Take-away</vt:lpstr>
      <vt:lpstr>Thank you</vt:lpstr>
      <vt:lpstr>References</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 Careful of When: An Empirical Study on Time-Related Misuse of Issue Tracking Data </dc:title>
  <dc:creator>Microsoft Office 用户</dc:creator>
  <cp:lastModifiedBy>Microsoft Office 用户</cp:lastModifiedBy>
  <cp:revision>442</cp:revision>
  <cp:lastPrinted>2018-11-02T03:11:59Z</cp:lastPrinted>
  <dcterms:created xsi:type="dcterms:W3CDTF">2018-10-30T05:42:28Z</dcterms:created>
  <dcterms:modified xsi:type="dcterms:W3CDTF">2018-11-07T19:12:30Z</dcterms:modified>
</cp:coreProperties>
</file>